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vml" ContentType="application/vnd.openxmlformats-officedocument.vmlDrawing"/>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slideLayouts/slideLayout15.xml" ContentType="application/vnd.openxmlformats-officedocument.presentationml.slideLayout+xml"/>
  <Override PartName="/ppt/notesSlides/notesSlide10.xml" ContentType="application/vnd.openxmlformats-officedocument.presentationml.notesSlide+xml"/>
  <Override PartName="/ppt/slides/slide9.xml" ContentType="application/vnd.openxmlformats-officedocument.presentationml.slide+xml"/>
  <Default Extension="rels" ContentType="application/vnd.openxmlformats-package.relationships+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58" r:id="rId2"/>
    <p:sldId id="261" r:id="rId3"/>
    <p:sldId id="285" r:id="rId4"/>
    <p:sldId id="284" r:id="rId5"/>
    <p:sldId id="283" r:id="rId6"/>
    <p:sldId id="289" r:id="rId7"/>
    <p:sldId id="290" r:id="rId8"/>
    <p:sldId id="291" r:id="rId9"/>
    <p:sldId id="292" r:id="rId10"/>
    <p:sldId id="293" r:id="rId11"/>
    <p:sldId id="280" r:id="rId12"/>
    <p:sldId id="281" r:id="rId13"/>
    <p:sldId id="279" r:id="rId14"/>
    <p:sldId id="282" r:id="rId15"/>
    <p:sldId id="269" r:id="rId16"/>
    <p:sldId id="286" r:id="rId17"/>
    <p:sldId id="287" r:id="rId18"/>
    <p:sldId id="263" r:id="rId19"/>
    <p:sldId id="288" r:id="rId20"/>
    <p:sldId id="264" r:id="rId21"/>
    <p:sldId id="271" r:id="rId22"/>
    <p:sldId id="270" r:id="rId23"/>
    <p:sldId id="295" r:id="rId24"/>
    <p:sldId id="266" r:id="rId25"/>
    <p:sldId id="294" r:id="rId26"/>
    <p:sldId id="26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535353"/>
    <a:srgbClr val="919191"/>
    <a:srgbClr val="FCFCFC"/>
    <a:srgbClr val="5F0000"/>
    <a:srgbClr val="5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49" autoAdjust="0"/>
    <p:restoredTop sz="97908" autoAdjust="0"/>
  </p:normalViewPr>
  <p:slideViewPr>
    <p:cSldViewPr snapToGrid="0">
      <p:cViewPr varScale="1">
        <p:scale>
          <a:sx n="125" d="100"/>
          <a:sy n="125" d="100"/>
        </p:scale>
        <p:origin x="-264" y="-11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viewProps" Target="viewProp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notesMaster" Target="notesMasters/notesMaster1.xml"/><Relationship Id="rId26" Type="http://schemas.openxmlformats.org/officeDocument/2006/relationships/slide" Target="slides/slide25.xml"/><Relationship Id="rId30"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printerSettings" Target="printerSettings/printerSettings1.bin"/><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3738B1-CCDD-2F45-8610-066CAD250C87}" type="datetimeFigureOut">
              <a:rPr lang="en-US" smtClean="0"/>
              <a:pPr/>
              <a:t>11/10/08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A6944B-D7C1-794E-A36C-881AC462B8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02C5682-36C8-B845-9920-BA51AEF0B8C1}" type="slidenum">
              <a:rPr lang="en-US"/>
              <a:pPr/>
              <a:t>2</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In </a:t>
            </a:r>
            <a:r>
              <a:rPr lang="en-US" dirty="0"/>
              <a:t>a nutshell, this is a project that grew out of a white paper proposal, jointly written by me, and three other students at UC Berkeley, as part of a competition, in which we proposed to improve the claims processing speed of the Uganda Output based aid project by implemented mobile phone-based claims management.</a:t>
            </a:r>
            <a:endParaRPr lang="en-US" dirty="0" smtClean="0"/>
          </a:p>
          <a:p>
            <a:pPr eaLnBrk="1" hangingPunct="1"/>
            <a:endParaRPr lang="en-US" dirty="0" smtClean="0"/>
          </a:p>
          <a:p>
            <a:pPr eaLnBrk="1" hangingPunct="1"/>
            <a:r>
              <a:rPr lang="en-US" dirty="0"/>
              <a:t>In collaboration with Marie </a:t>
            </a:r>
            <a:r>
              <a:rPr lang="en-US" dirty="0" err="1"/>
              <a:t>Stopes</a:t>
            </a:r>
            <a:r>
              <a:rPr lang="en-US" dirty="0"/>
              <a:t> </a:t>
            </a:r>
            <a:r>
              <a:rPr lang="en-US" dirty="0" smtClean="0"/>
              <a:t>International,</a:t>
            </a:r>
            <a:r>
              <a:rPr lang="en-US" baseline="0" dirty="0" smtClean="0"/>
              <a:t> </a:t>
            </a:r>
            <a:r>
              <a:rPr lang="en-US" dirty="0" smtClean="0"/>
              <a:t>we </a:t>
            </a:r>
            <a:r>
              <a:rPr lang="en-US" dirty="0"/>
              <a:t>proposed to deploy a number of mobile phones for use in the Uganda OBA project, with dual goals of reducing claim processing time and improving communication between the health care providers and the management agency running the OBA project.</a:t>
            </a:r>
            <a:r>
              <a:rPr lang="en-US" dirty="0">
                <a:latin typeface="Times New Roman" charset="0"/>
              </a:rPr>
              <a:t> </a:t>
            </a:r>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36DB7-35A5-9449-BF4F-31A4E2842418}" type="slidenum">
              <a:rPr lang="en-US"/>
              <a:pPr/>
              <a:t>13</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dirty="0" smtClean="0"/>
              <a:t>Now my research is, reassuringly for my friends and family, not based</a:t>
            </a:r>
            <a:r>
              <a:rPr lang="en-US" baseline="0" dirty="0" smtClean="0"/>
              <a:t> in the Democratic Republic of Congo.  However, when we consider development projects which entail the deployment of mobile phones we must acknowledge that these phones are not being deployed into a vacuum.</a:t>
            </a:r>
          </a:p>
          <a:p>
            <a:endParaRPr lang="en-US" baseline="0" dirty="0" smtClean="0"/>
          </a:p>
          <a:p>
            <a:pPr>
              <a:buFontTx/>
              <a:buChar char="•"/>
            </a:pPr>
            <a:r>
              <a:rPr lang="en-US" baseline="0" dirty="0" smtClean="0"/>
              <a:t> What are existing practices around communication and information management</a:t>
            </a:r>
          </a:p>
          <a:p>
            <a:pPr>
              <a:buFontTx/>
              <a:buChar char="•"/>
            </a:pPr>
            <a:r>
              <a:rPr lang="en-US" baseline="0" dirty="0" smtClean="0"/>
              <a:t> How does the introduction of information technology affect these practices?</a:t>
            </a:r>
          </a:p>
          <a:p>
            <a:pPr>
              <a:buFontTx/>
              <a:buChar char="•"/>
            </a:pPr>
            <a:r>
              <a:rPr lang="en-US" baseline="0" dirty="0" smtClean="0"/>
              <a:t> How does the introduction of information technologies affect social networks, information flows, etc?</a:t>
            </a:r>
          </a:p>
          <a:p>
            <a:pPr>
              <a:buFontTx/>
              <a:buChar char="•"/>
            </a:pPr>
            <a:endParaRPr lang="en-US" baseline="0" dirty="0" smtClean="0"/>
          </a:p>
          <a:p>
            <a:pPr>
              <a:buFontTx/>
              <a:buNone/>
            </a:pPr>
            <a:r>
              <a:rPr lang="en-US" baseline="0" dirty="0" smtClean="0"/>
              <a:t>There are also larger order implications to information technology deployments – especially the pilot deployments typical of research projects – what happens when we leave, taking away the technology they found so useful, returning them to the tedious processes they used before?  Or what happens if our deployments fail to take off, consuming time they would have otherwise used to see patients?</a:t>
            </a:r>
          </a:p>
          <a:p>
            <a:pPr>
              <a:buFontTx/>
              <a:buNone/>
            </a:pPr>
            <a:endParaRPr lang="en-US" baseline="0" dirty="0" smtClean="0"/>
          </a:p>
          <a:p>
            <a:pPr>
              <a:buFontTx/>
              <a:buNone/>
            </a:pPr>
            <a:r>
              <a:rPr lang="en-US" baseline="0" dirty="0" smtClean="0"/>
              <a:t>In this case of one pilot project we visited in Uganda – we found that the mobile devices actually entailed additional work for the </a:t>
            </a:r>
            <a:r>
              <a:rPr lang="en-US" baseline="0" dirty="0" err="1" smtClean="0"/>
              <a:t>biostatistian</a:t>
            </a:r>
            <a:r>
              <a:rPr lang="en-US" baseline="0" dirty="0" smtClean="0"/>
              <a:t>. all patient records were still maintained on paper, and had to be tallied by hand, and outpatient statistics were only transferred to the mobile device for reporting to the ministry of health once everything had been calculated. At this point, they copied the numbers in triplicate (by hand) onto paper so they could submit paper copies in addition to the digital data they were sending from the mobile device.  </a:t>
            </a:r>
          </a:p>
          <a:p>
            <a:pPr>
              <a:buFontTx/>
              <a:buNone/>
            </a:pPr>
            <a:endParaRPr lang="en-US" baseline="0" dirty="0" smtClean="0"/>
          </a:p>
          <a:p>
            <a:pPr>
              <a:buFontTx/>
              <a:buNone/>
            </a:pPr>
            <a:r>
              <a:rPr lang="en-US" baseline="0" dirty="0" smtClean="0"/>
              <a:t>Yet they still coveted the mobile devices because they gained status because they owned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1801C12A-46DF-724A-9CB9-562C41C7F729}" type="slidenum">
              <a:rPr lang="en-US">
                <a:latin typeface="Arial" pitchFamily="-65" charset="0"/>
                <a:ea typeface="ＭＳ Ｐゴシック" pitchFamily="-65" charset="-128"/>
                <a:cs typeface="ＭＳ Ｐゴシック" pitchFamily="-65" charset="-128"/>
              </a:rPr>
              <a:pPr/>
              <a:t>14</a:t>
            </a:fld>
            <a:endParaRPr lang="en-US">
              <a:latin typeface="Arial" pitchFamily="-65" charset="0"/>
              <a:ea typeface="ＭＳ Ｐゴシック" pitchFamily="-65" charset="-128"/>
              <a:cs typeface="ＭＳ Ｐゴシック" pitchFamily="-65"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22ECBD3-9F80-C243-993C-5416012DF393}" type="slidenum">
              <a:rPr lang="en-US"/>
              <a:pPr/>
              <a:t>15</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blue boxes are for when I plan to be (or have been) in Uganda doing fieldwork.  This gives an overview of what methods I’m using - including both quantitative and qualitative methods, as well as a rough timeline for what I’d like to do.</a:t>
            </a:r>
          </a:p>
          <a:p>
            <a:pPr eaLnBrk="1" hangingPunct="1"/>
            <a:endParaRPr lang="en-US"/>
          </a:p>
          <a:p>
            <a:pPr eaLnBrk="1" hangingPunct="1"/>
            <a:r>
              <a:rPr lang="en-US"/>
              <a:t>For my extended fieldwork, I can also break it down further.  Basically I will be living in Mbarara, and rotating between the participating clinics, with occasional visits to the management agency in Kampala, about 6 hours away (by bus). By the end of my trip, my partners should be handling expanded rollout of the technology, and I will focus on observations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43030A0-6E52-7145-9442-0056D0920D84}" type="slidenum">
              <a:rPr lang="en-US"/>
              <a:pPr/>
              <a:t>16</a:t>
            </a:fld>
            <a:endParaRPr lang="en-US"/>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Verdana" charset="0"/>
              </a:rPr>
              <a:t>Initial financing through KfW for STI pilot.</a:t>
            </a:r>
          </a:p>
          <a:p>
            <a:pPr eaLnBrk="1" hangingPunct="1"/>
            <a:endParaRPr lang="en-US">
              <a:latin typeface="Verdana" charset="0"/>
            </a:endParaRPr>
          </a:p>
          <a:p>
            <a:pPr eaLnBrk="1" hangingPunct="1"/>
            <a:r>
              <a:rPr lang="en-US">
                <a:latin typeface="Verdana" charset="0"/>
              </a:rPr>
              <a:t>On October 24, 2007, the German Development Bank, KfW, and GPOBA signed a US$ 4.3 million grant for a voucher scheme that provides pregnancy and child birth related care for poor mothers as well as treatment of sexually transmitted diseases. The scheme will target households in rural and poor peri-urban environments in the greater Mbarara region in western Uganda, and it is expected that 255,000 poor people will benefit. It will work with existing private medical service providers, certified to deliver quality care. Participating service providers will benefit from a KfW-funded capacity building component.</a:t>
            </a:r>
          </a:p>
          <a:p>
            <a:pPr eaLnBrk="1" hangingPunct="1"/>
            <a:endParaRPr lang="en-US">
              <a:latin typeface="Verdana" charset="0"/>
            </a:endParaRPr>
          </a:p>
          <a:p>
            <a:pPr eaLnBrk="1" hangingPunct="1"/>
            <a:r>
              <a:rPr lang="en-US">
                <a:latin typeface="Verdana" charset="0"/>
              </a:rPr>
              <a:t>What makes this program particularly interesting is that instead of trying to better provision the government clinic, or starting a new clinic that might provide free care, this program supports market based incentives by paying EXISTING clinics to provide specific treatments.  In this program we’re working with both private clinics and non-profit, NGO-funded clinics, including a clinic run by Marie Stopes International, one of the program management agency partners.</a:t>
            </a:r>
          </a:p>
          <a:p>
            <a:pPr eaLnBrk="1" hangingPunct="1"/>
            <a:endParaRPr lang="en-US">
              <a:latin typeface="Verdana" charset="0"/>
            </a:endParaRPr>
          </a:p>
          <a:p>
            <a:pPr eaLnBrk="1" hangingPunct="1"/>
            <a:r>
              <a:rPr lang="en-US">
                <a:latin typeface="Verdana" charset="0"/>
              </a:rPr>
              <a:t>Microcare…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E091F76-651A-5E49-AD96-67A9797534D8}" type="slidenum">
              <a:rPr lang="en-US"/>
              <a:pPr/>
              <a:t>17</a:t>
            </a:fld>
            <a:endParaRPr 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To quickly summarize the program design I want to highlight the transactional nature of the relationships between each of the principle actors.  The nonprofit Marie Stopes International-Uganda and the private insurance company, Microcare Insurance Ltd together manage the OBA voucher project on behalf of the Uganda Ministry of Health.  They send batches of vouchers to the distributors of which there were at the program’s launch in July 2006.  The distributors in turn send back the voucher sales data to Marie Stopes and Microcare.</a:t>
            </a:r>
          </a:p>
          <a:p>
            <a:pPr eaLnBrk="1" hangingPunct="1"/>
            <a:endParaRPr lang="en-US"/>
          </a:p>
          <a:p>
            <a:pPr eaLnBrk="1" hangingPunct="1"/>
            <a:r>
              <a:rPr lang="en-US"/>
              <a:t>The distributors then sell the double vouchers at a 10% commission to clients.  Distributors explain what the voucher service is about and makes sure that client is buying the voucher for STI services. </a:t>
            </a:r>
          </a:p>
          <a:p>
            <a:pPr eaLnBrk="1" hangingPunct="1"/>
            <a:endParaRPr lang="en-US"/>
          </a:p>
          <a:p>
            <a:pPr eaLnBrk="1" hangingPunct="1"/>
            <a:r>
              <a:rPr lang="en-US"/>
              <a:t>Why this thng</a:t>
            </a:r>
          </a:p>
          <a:p>
            <a:pPr eaLnBrk="1" hangingPunct="1"/>
            <a:r>
              <a:rPr lang="en-US"/>
              <a:t>The clients give their partner one voucher and exchange their own single voucher for treatment  at approved clinics.</a:t>
            </a:r>
          </a:p>
          <a:p>
            <a:pPr eaLnBrk="1" hangingPunct="1"/>
            <a:endParaRPr lang="en-US"/>
          </a:p>
          <a:p>
            <a:pPr eaLnBrk="1" hangingPunct="1"/>
            <a:r>
              <a:rPr lang="en-US"/>
              <a:t>Providers send claims with spent vouchers to the Marie Stopes and Microcare project office.  After each claim is approved, electronic payment is made every two weeks to the providers.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0A2F96E-3F4D-4D47-B70E-F2F23813313D}" type="slidenum">
              <a:rPr lang="en-US"/>
              <a:pPr/>
              <a:t>18</a:t>
            </a:fld>
            <a:endParaRPr lang="en-US"/>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Most of the processing time is consumed in data entry and validation - to some extent the role of the smart claims is to reduce the data entry process and to streamline the data entry, while pipelining the batch process.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52B6F88-59E6-FB45-B229-E691A9A0634E}" type="slidenum">
              <a:rPr lang="en-US"/>
              <a:pPr/>
              <a:t>19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dirty="0" smtClean="0"/>
              <a:t>The clinics actually</a:t>
            </a:r>
            <a:r>
              <a:rPr lang="en-US" baseline="0" dirty="0" smtClean="0"/>
              <a:t> use these claims forms as paper medical records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2924A08-CB46-454F-A821-8D138D1969A5}" type="slidenum">
              <a:rPr lang="en-US"/>
              <a:pPr/>
              <a:t>20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A6944B-D7C1-794E-A36C-881AC462B8B4}"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FMA = financial management agency</a:t>
            </a:r>
          </a:p>
          <a:p>
            <a:r>
              <a:rPr lang="en-US" dirty="0" smtClean="0"/>
              <a:t>TMA =</a:t>
            </a:r>
            <a:r>
              <a:rPr lang="en-US" baseline="0" dirty="0" smtClean="0"/>
              <a:t> technical management agency</a:t>
            </a:r>
          </a:p>
          <a:p>
            <a:r>
              <a:rPr lang="en-US" baseline="0" dirty="0" smtClean="0"/>
              <a:t>PMO = program management office</a:t>
            </a:r>
            <a:endParaRPr lang="en-US" dirty="0"/>
          </a:p>
        </p:txBody>
      </p:sp>
      <p:sp>
        <p:nvSpPr>
          <p:cNvPr id="4" name="Slide Number Placeholder 3"/>
          <p:cNvSpPr>
            <a:spLocks noGrp="1"/>
          </p:cNvSpPr>
          <p:nvPr>
            <p:ph type="sldNum" sz="quarter" idx="10"/>
          </p:nvPr>
        </p:nvSpPr>
        <p:spPr/>
        <p:txBody>
          <a:bodyPr/>
          <a:lstStyle/>
          <a:p>
            <a:fld id="{72DDD470-E673-B342-AB93-8DA5D1EA9FAE}"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7B778F-08E3-E846-A393-B8A0DDB9709B}" type="slidenum">
              <a:rPr lang="en-US"/>
              <a:pPr/>
              <a:t>4</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t>Internet infrastructure</a:t>
            </a:r>
          </a:p>
          <a:p>
            <a:pPr>
              <a:buFontTx/>
              <a:buChar char="•"/>
            </a:pPr>
            <a:r>
              <a:rPr lang="en-US"/>
              <a:t>Uganda currently doesn’t have direct (I.e. wired) access to the global Internet, being located in East Africa. </a:t>
            </a:r>
          </a:p>
          <a:p>
            <a:pPr>
              <a:buFontTx/>
              <a:buChar char="•"/>
            </a:pPr>
            <a:r>
              <a:rPr lang="en-US"/>
              <a:t>All Internet access ultimately sources from VSAT connections, which are high cost and low bandwidth</a:t>
            </a:r>
          </a:p>
          <a:p>
            <a:pPr>
              <a:buFontTx/>
              <a:buChar char="•"/>
            </a:pPr>
            <a:r>
              <a:rPr lang="en-US"/>
              <a:t>Plans are underway to connect o India and Asia via several possible projects</a:t>
            </a:r>
          </a:p>
          <a:p>
            <a:pPr>
              <a:buFontTx/>
              <a:buChar char="•"/>
            </a:pPr>
            <a:r>
              <a:rPr lang="en-US"/>
              <a:t>Uganda, however, does have an Internet Exchange, which means that ISPs can exchange data directly </a:t>
            </a:r>
          </a:p>
          <a:p>
            <a:r>
              <a:rPr lang="en-US"/>
              <a:t>	with each other, which improves performance within the country</a:t>
            </a:r>
          </a:p>
          <a:p>
            <a:pPr>
              <a:buFontTx/>
              <a:buChar char="•"/>
            </a:pPr>
            <a:r>
              <a:rPr lang="en-US"/>
              <a:t>Lots of Internet cafes available</a:t>
            </a:r>
          </a:p>
          <a:p>
            <a:pPr>
              <a:buFontTx/>
              <a:buChar char="•"/>
            </a:pPr>
            <a:r>
              <a:rPr lang="en-US"/>
              <a:t>Internet also available through mobiles</a:t>
            </a:r>
          </a:p>
          <a:p>
            <a:pPr>
              <a:buFontTx/>
              <a:buChar char="•"/>
            </a:pPr>
            <a:endParaRPr lang="en-US"/>
          </a:p>
          <a:p>
            <a:r>
              <a:rPr lang="en-US"/>
              <a:t>Mobile Coverage</a:t>
            </a:r>
          </a:p>
          <a:p>
            <a:pPr>
              <a:buFontTx/>
              <a:buChar char="•"/>
            </a:pPr>
            <a:r>
              <a:rPr lang="en-US"/>
              <a:t>2 million mobile phones - that’s 1 for every 15 people</a:t>
            </a:r>
          </a:p>
          <a:p>
            <a:pPr>
              <a:buFontTx/>
              <a:buChar char="•"/>
            </a:pPr>
            <a:r>
              <a:rPr lang="en-US"/>
              <a:t>This is a map of the GSM coverage for two of the providers</a:t>
            </a:r>
          </a:p>
          <a:p>
            <a:pPr>
              <a:buFontTx/>
              <a:buChar cha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A6944B-D7C1-794E-A36C-881AC462B8B4}"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think one of the interesting things about</a:t>
            </a:r>
            <a:r>
              <a:rPr lang="en-US" baseline="0" dirty="0" smtClean="0"/>
              <a:t> my work is that by attempting to implement a mobile claims system I was able to uncover in more depth this dynamic around the flow of information</a:t>
            </a:r>
            <a:endParaRPr lang="en-US" dirty="0"/>
          </a:p>
        </p:txBody>
      </p:sp>
      <p:sp>
        <p:nvSpPr>
          <p:cNvPr id="4" name="Slide Number Placeholder 3"/>
          <p:cNvSpPr>
            <a:spLocks noGrp="1"/>
          </p:cNvSpPr>
          <p:nvPr>
            <p:ph type="sldNum" sz="quarter" idx="10"/>
          </p:nvPr>
        </p:nvSpPr>
        <p:spPr/>
        <p:txBody>
          <a:bodyPr/>
          <a:lstStyle/>
          <a:p>
            <a:fld id="{7CA6944B-D7C1-794E-A36C-881AC462B8B4}"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6571844-3A19-B147-8E58-C0CF54E9AC20}" type="slidenum">
              <a:rPr lang="en-US"/>
              <a:pPr/>
              <a:t>26</a:t>
            </a:fld>
            <a:endParaRPr lang="en-US"/>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Acknowledge the funders …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D92833F-60D1-A34C-8543-B57DA60E9B77}" type="slidenum">
              <a:rPr lang="en-US"/>
              <a:pPr/>
              <a:t>5</a:t>
            </a:fld>
            <a:endParaRPr lang="en-US"/>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r>
              <a:rPr lang="en-US"/>
              <a:t>Providing effective health care in poor countries is an essential component to economic development and poverty reduction. Unfortunately donors supporting this endeavor often find that resources given are not matched by desired gains. The output-based aid (OBA) model of financing seeks to address this by paying healthcare providers directly for services rendered instead of paying for the service provision up front. These “healthylife treatment centers” treat patients in exchange for bar-coded vouchers.  The NGO managing the aid money then pays the service providers the cost of the treatment.</a:t>
            </a:r>
          </a:p>
          <a:p>
            <a:r>
              <a:rPr lang="en-US"/>
              <a:t>Unfortunately, the program management is information intensive, necessitating much paperwork to track and reimburse payment claims. Subsequent delays in payment cause hardship for participating clinics.</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5F2E23D-2C96-9145-A5D5-C6937C1E6D7D}" type="slidenum">
              <a:rPr lang="en-US"/>
              <a:pPr/>
              <a:t>7</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685800" y="4343400"/>
            <a:ext cx="5486400" cy="4114800"/>
          </a:xfrm>
          <a:noFill/>
          <a:ln/>
        </p:spPr>
        <p:txBody>
          <a:bodyPr/>
          <a:lstStyle/>
          <a:p>
            <a:pPr defTabSz="3657600"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3791FEC-CA35-8F4A-9C65-316F2BE5FF38}" type="slidenum">
              <a:rPr lang="en-US"/>
              <a:pPr/>
              <a:t>8</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1CBFFA9-57B8-6C40-B3D3-A638249D7C9C}" type="slidenum">
              <a:rPr lang="en-US"/>
              <a:pPr/>
              <a:t>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A6944B-D7C1-794E-A36C-881AC462B8B4}"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1024B1-6FAC-B44E-9F1D-1A054D10AD61}" type="slidenum">
              <a:rPr lang="en-US"/>
              <a:pPr/>
              <a:t>11</a:t>
            </a:fld>
            <a:endParaRPr lang="en-US"/>
          </a:p>
        </p:txBody>
      </p:sp>
      <p:sp>
        <p:nvSpPr>
          <p:cNvPr id="105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Needless to say, mobile</a:t>
            </a:r>
            <a:r>
              <a:rPr lang="en-US" baseline="0" dirty="0" smtClean="0"/>
              <a:t> phones have made a far-reaching and wide impact in Africa, and have been deployed for a variety of development projects ranging from rural data collection for epidemiological data tracking to advertising of crop price information.</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4A34BED-C95D-B94E-B619-1AEE00EE1AFB}" type="slidenum">
              <a:rPr lang="en-US"/>
              <a:pPr/>
              <a:t>12</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smtClean="0"/>
              <a:t>Some of you may</a:t>
            </a:r>
            <a:r>
              <a:rPr lang="en-US" baseline="0" dirty="0" smtClean="0"/>
              <a:t> be keeping up with the news from Africa, and even in war-torn areas like North Kivu, the Democratic Republic of Congo, mobile phone infrastructure is widespread (but not ubiquitous).  What does it mean to us, that even the leaders of the FDLR use mobile phones to communicate with the head nurse at the referral hospital in </a:t>
            </a:r>
            <a:r>
              <a:rPr lang="en-US" baseline="0" dirty="0" err="1" smtClean="0"/>
              <a:t>Goma</a:t>
            </a:r>
            <a:r>
              <a:rPr lang="en-US" baseline="0" dirty="0" smtClean="0"/>
              <a:t> – and that because they have mobile phones, this same head nurse is able to negotiate for the passage of food, doctors and trucks through rebel-controlled regions?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01A0A-F2E7-1449-8609-6A0AA7339256}" type="datetimeFigureOut">
              <a:rPr lang="en-US" smtClean="0"/>
              <a:pPr/>
              <a:t>11/10/08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01A0A-F2E7-1449-8609-6A0AA7339256}" type="datetimeFigureOut">
              <a:rPr lang="en-US" smtClean="0"/>
              <a:pPr/>
              <a:t>11/10/08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01A0A-F2E7-1449-8609-6A0AA7339256}" type="datetimeFigureOut">
              <a:rPr lang="en-US" smtClean="0"/>
              <a:pPr/>
              <a:t>11/10/08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71500" y="1981200"/>
            <a:ext cx="39243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1500" y="3962400"/>
            <a:ext cx="39243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70"/>
          <p:cNvSpPr>
            <a:spLocks noGrp="1" noChangeArrowheads="1"/>
          </p:cNvSpPr>
          <p:nvPr>
            <p:ph type="sldNum" sz="quarter" idx="12"/>
          </p:nvPr>
        </p:nvSpPr>
        <p:spPr>
          <a:ln/>
        </p:spPr>
        <p:txBody>
          <a:bodyPr/>
          <a:lstStyle>
            <a:lvl1pPr>
              <a:defRPr/>
            </a:lvl1pPr>
          </a:lstStyle>
          <a:p>
            <a:pPr>
              <a:defRPr/>
            </a:pPr>
            <a:fld id="{484C80E1-9FBD-7C41-896F-9C0818A5787E}"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8FB3945-99E7-0745-AE7C-D381031B322A}"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924300" cy="3810000"/>
          </a:xfrm>
        </p:spPr>
        <p:txBody>
          <a:bodyPr/>
          <a:lstStyle/>
          <a:p>
            <a:pPr lvl="0"/>
            <a:endParaRPr lang="en-US" noProof="0" smtClean="0"/>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A179931C-3280-6A48-9853-10DC31B6A56F}"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AF5F9E4-DDB8-AA44-8AF2-BF243BE918E5}" type="slidenum">
              <a:rPr lang="en-US" altLang="ja-JP"/>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71500" y="1981200"/>
            <a:ext cx="39243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71500" y="3962400"/>
            <a:ext cx="39243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52400" y="6248400"/>
            <a:ext cx="1752600" cy="457200"/>
          </a:xfrm>
        </p:spPr>
        <p:txBody>
          <a:bodyPr/>
          <a:lstStyle>
            <a:lvl1pPr>
              <a:defRPr/>
            </a:lvl1pPr>
          </a:lstStyle>
          <a:p>
            <a:endParaRPr lang="en-US" altLang="ja-JP"/>
          </a:p>
        </p:txBody>
      </p:sp>
      <p:sp>
        <p:nvSpPr>
          <p:cNvPr id="7" name="Footer Placeholder 6"/>
          <p:cNvSpPr>
            <a:spLocks noGrp="1"/>
          </p:cNvSpPr>
          <p:nvPr>
            <p:ph type="ftr" sz="quarter" idx="11"/>
          </p:nvPr>
        </p:nvSpPr>
        <p:spPr>
          <a:xfrm>
            <a:off x="2057400" y="6248400"/>
            <a:ext cx="5237163" cy="457200"/>
          </a:xfrm>
        </p:spPr>
        <p:txBody>
          <a:bodyPr/>
          <a:lstStyle>
            <a:lvl1pPr>
              <a:defRPr/>
            </a:lvl1pPr>
          </a:lstStyle>
          <a:p>
            <a:endParaRPr lang="en-US" altLang="ja-JP"/>
          </a:p>
        </p:txBody>
      </p:sp>
      <p:sp>
        <p:nvSpPr>
          <p:cNvPr id="8" name="Slide Number Placeholder 7"/>
          <p:cNvSpPr>
            <a:spLocks noGrp="1"/>
          </p:cNvSpPr>
          <p:nvPr>
            <p:ph type="sldNum" sz="quarter" idx="12"/>
          </p:nvPr>
        </p:nvSpPr>
        <p:spPr>
          <a:xfrm>
            <a:off x="7467600" y="6248400"/>
            <a:ext cx="1447800" cy="457200"/>
          </a:xfrm>
        </p:spPr>
        <p:txBody>
          <a:bodyPr/>
          <a:lstStyle>
            <a:lvl1pPr>
              <a:defRPr smtClean="0"/>
            </a:lvl1pPr>
          </a:lstStyle>
          <a:p>
            <a:fld id="{6DA842A9-5BC3-0E4C-A897-7122841E5FE3}" type="slidenum">
              <a:rPr lang="en-US" altLang="ja-JP"/>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1F877A-D541-3842-A8DA-0384F2305E3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9243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9243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70"/>
          <p:cNvSpPr>
            <a:spLocks noGrp="1" noChangeArrowheads="1"/>
          </p:cNvSpPr>
          <p:nvPr>
            <p:ph type="sldNum" sz="quarter" idx="12"/>
          </p:nvPr>
        </p:nvSpPr>
        <p:spPr>
          <a:ln/>
        </p:spPr>
        <p:txBody>
          <a:bodyPr/>
          <a:lstStyle>
            <a:lvl1pPr>
              <a:defRPr/>
            </a:lvl1pPr>
          </a:lstStyle>
          <a:p>
            <a:pPr>
              <a:defRPr/>
            </a:pPr>
            <a:fld id="{AA98BB97-0440-1A4A-A128-86A49E2E6796}"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01A0A-F2E7-1449-8609-6A0AA7339256}" type="datetimeFigureOut">
              <a:rPr lang="en-US" smtClean="0"/>
              <a:pPr/>
              <a:t>11/10/08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01A0A-F2E7-1449-8609-6A0AA7339256}" type="datetimeFigureOut">
              <a:rPr lang="en-US" smtClean="0"/>
              <a:pPr/>
              <a:t>11/10/08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01A0A-F2E7-1449-8609-6A0AA7339256}" type="datetimeFigureOut">
              <a:rPr lang="en-US" smtClean="0"/>
              <a:pPr/>
              <a:t>11/10/08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01A0A-F2E7-1449-8609-6A0AA7339256}" type="datetimeFigureOut">
              <a:rPr lang="en-US" smtClean="0"/>
              <a:pPr/>
              <a:t>11/10/08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01A0A-F2E7-1449-8609-6A0AA7339256}" type="datetimeFigureOut">
              <a:rPr lang="en-US" smtClean="0"/>
              <a:pPr/>
              <a:t>11/10/08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01A0A-F2E7-1449-8609-6A0AA7339256}" type="datetimeFigureOut">
              <a:rPr lang="en-US" smtClean="0"/>
              <a:pPr/>
              <a:t>11/10/08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01A0A-F2E7-1449-8609-6A0AA7339256}" type="datetimeFigureOut">
              <a:rPr lang="en-US" smtClean="0"/>
              <a:pPr/>
              <a:t>11/10/08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01A0A-F2E7-1449-8609-6A0AA7339256}" type="datetimeFigureOut">
              <a:rPr lang="en-US" smtClean="0"/>
              <a:pPr/>
              <a:t>11/10/08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A6810-91E8-D54E-9A53-A407D3FF2A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19"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1A0A-F2E7-1449-8609-6A0AA7339256}" type="datetimeFigureOut">
              <a:rPr lang="en-US" smtClean="0"/>
              <a:pPr/>
              <a:t>11/10/08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A6810-91E8-D54E-9A53-A407D3FF2A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6" Type="http://schemas.openxmlformats.org/officeDocument/2006/relationships/image" Target="../media/image17.jpeg"/><Relationship Id="rId4"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6.png"/><Relationship Id="rId5"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6" Type="http://schemas.openxmlformats.org/officeDocument/2006/relationships/image" Target="../media/image22.jpeg"/><Relationship Id="rId4" Type="http://schemas.openxmlformats.org/officeDocument/2006/relationships/image" Target="../media/image20.jpeg"/><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9.jpeg"/><Relationship Id="rId5"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3.wmf"/><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notesSlide" Target="../notesSlides/notesSlide1.xml"/><Relationship Id="rId5"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6" Type="http://schemas.openxmlformats.org/officeDocument/2006/relationships/image" Target="../media/image17.jpeg"/><Relationship Id="rId4"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 Id="rId5"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png"/><Relationship Id="rId5" Type="http://schemas.openxmlformats.org/officeDocument/2006/relationships/image" Target="../media/image27.png"/></Relationships>
</file>

<file path=ppt/slides/_rels/slide24.xml.rels><?xml version="1.0" encoding="UTF-8" standalone="yes"?>
<Relationships xmlns="http://schemas.openxmlformats.org/package/2006/relationships"><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8.tiff"/><Relationship Id="rId3" Type="http://schemas.openxmlformats.org/officeDocument/2006/relationships/image" Target="../media/image29.tiff"/><Relationship Id="rId5" Type="http://schemas.openxmlformats.org/officeDocument/2006/relationships/image" Target="../media/image31.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34.wmf"/><Relationship Id="rId7"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2.jpeg"/><Relationship Id="rId6"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6.tiff"/><Relationship Id="rId5" Type="http://schemas.openxmlformats.org/officeDocument/2006/relationships/image" Target="../media/image8.tiff"/></Relationships>
</file>

<file path=ppt/slides/_rels/slide5.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jpeg"/><Relationship Id="rId5"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850" y="-241300"/>
            <a:ext cx="9791700" cy="7340600"/>
          </a:xfrm>
          <a:prstGeom prst="rect">
            <a:avLst/>
          </a:prstGeom>
        </p:spPr>
      </p:pic>
      <p:sp>
        <p:nvSpPr>
          <p:cNvPr id="3" name="TextBox 2"/>
          <p:cNvSpPr txBox="1"/>
          <p:nvPr/>
        </p:nvSpPr>
        <p:spPr>
          <a:xfrm>
            <a:off x="0" y="698500"/>
            <a:ext cx="4343400" cy="3785652"/>
          </a:xfrm>
          <a:prstGeom prst="rect">
            <a:avLst/>
          </a:prstGeom>
          <a:noFill/>
        </p:spPr>
        <p:txBody>
          <a:bodyPr wrap="square" rtlCol="0">
            <a:spAutoFit/>
          </a:bodyPr>
          <a:lstStyle/>
          <a:p>
            <a:r>
              <a:rPr lang="en-US" sz="3600" dirty="0" smtClean="0">
                <a:solidFill>
                  <a:schemeClr val="bg1"/>
                </a:solidFill>
              </a:rPr>
              <a:t>Mobile Phones, Health Information Management, and Output-Based Aid </a:t>
            </a:r>
          </a:p>
          <a:p>
            <a:endParaRPr lang="en-US" sz="3600" dirty="0" smtClean="0">
              <a:solidFill>
                <a:schemeClr val="bg1"/>
              </a:solidFill>
            </a:endParaRPr>
          </a:p>
          <a:p>
            <a:r>
              <a:rPr lang="en-US" sz="2000" dirty="0" smtClean="0">
                <a:solidFill>
                  <a:schemeClr val="bg1"/>
                </a:solidFill>
              </a:rPr>
              <a:t>Melissa Ho (Information)</a:t>
            </a:r>
          </a:p>
          <a:p>
            <a:r>
              <a:rPr lang="en-US" sz="2000" dirty="0" smtClean="0">
                <a:solidFill>
                  <a:schemeClr val="bg1"/>
                </a:solidFill>
              </a:rPr>
              <a:t>Ben Bellows (Public Health)</a:t>
            </a:r>
          </a:p>
          <a:p>
            <a:r>
              <a:rPr lang="en-US" sz="2000" dirty="0" smtClean="0">
                <a:solidFill>
                  <a:schemeClr val="bg1"/>
                </a:solidFill>
              </a:rPr>
              <a:t>Emmanuel </a:t>
            </a:r>
            <a:r>
              <a:rPr lang="en-US" sz="2000" dirty="0" err="1" smtClean="0">
                <a:solidFill>
                  <a:schemeClr val="bg1"/>
                </a:solidFill>
              </a:rPr>
              <a:t>Owusu</a:t>
            </a:r>
            <a:r>
              <a:rPr lang="en-US" sz="2000" dirty="0" smtClean="0">
                <a:solidFill>
                  <a:schemeClr val="bg1"/>
                </a:solidFill>
              </a:rPr>
              <a:t> (Iowa State)</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3" name="Straight Connector 22"/>
          <p:cNvCxnSpPr/>
          <p:nvPr/>
        </p:nvCxnSpPr>
        <p:spPr bwMode="auto">
          <a:xfrm rot="5400000">
            <a:off x="2096895" y="3845627"/>
            <a:ext cx="4568825" cy="14287"/>
          </a:xfrm>
          <a:prstGeom prst="line">
            <a:avLst/>
          </a:prstGeom>
          <a:ln w="79375" cap="flat" cmpd="sng" algn="ctr">
            <a:solidFill>
              <a:schemeClr val="accent2"/>
            </a:solidFill>
            <a:prstDash val="solid"/>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49155" name="Title 4"/>
          <p:cNvSpPr>
            <a:spLocks noGrp="1"/>
          </p:cNvSpPr>
          <p:nvPr>
            <p:ph type="title"/>
          </p:nvPr>
        </p:nvSpPr>
        <p:spPr/>
        <p:txBody>
          <a:bodyPr>
            <a:normAutofit/>
          </a:bodyPr>
          <a:lstStyle/>
          <a:p>
            <a:pPr eaLnBrk="1" hangingPunct="1"/>
            <a:r>
              <a:rPr lang="en-US" dirty="0" err="1" smtClean="0"/>
              <a:t>ClaimMobile</a:t>
            </a:r>
            <a:r>
              <a:rPr lang="en-US" dirty="0" smtClean="0"/>
              <a:t> Submission Process</a:t>
            </a:r>
          </a:p>
        </p:txBody>
      </p:sp>
      <p:sp>
        <p:nvSpPr>
          <p:cNvPr id="4" name="Slide Number Placeholder 3"/>
          <p:cNvSpPr>
            <a:spLocks noGrp="1"/>
          </p:cNvSpPr>
          <p:nvPr>
            <p:ph type="sldNum" sz="quarter" idx="12"/>
          </p:nvPr>
        </p:nvSpPr>
        <p:spPr/>
        <p:txBody>
          <a:bodyPr/>
          <a:lstStyle/>
          <a:p>
            <a:pPr>
              <a:defRPr/>
            </a:pPr>
            <a:fld id="{47145ABC-111E-484C-8FB3-DDEF67569D34}" type="slidenum">
              <a:rPr lang="en-US" altLang="ja-JP" smtClean="0"/>
              <a:pPr>
                <a:defRPr/>
              </a:pPr>
              <a:t>10</a:t>
            </a:fld>
            <a:endParaRPr lang="en-US" altLang="ja-JP" smtClean="0"/>
          </a:p>
        </p:txBody>
      </p:sp>
      <p:pic>
        <p:nvPicPr>
          <p:cNvPr id="49157" name="Picture 7" descr="C:\Users\eMan\Documents\Academics\Research\IT4D - Cal\documentation\images\2.gif"/>
          <p:cNvPicPr>
            <a:picLocks noChangeAspect="1" noChangeArrowheads="1"/>
          </p:cNvPicPr>
          <p:nvPr/>
        </p:nvPicPr>
        <p:blipFill>
          <a:blip r:embed="rId3"/>
          <a:srcRect/>
          <a:stretch>
            <a:fillRect/>
          </a:stretch>
        </p:blipFill>
        <p:spPr bwMode="auto">
          <a:xfrm>
            <a:off x="1275578" y="1813419"/>
            <a:ext cx="1265237" cy="1676400"/>
          </a:xfrm>
          <a:prstGeom prst="rect">
            <a:avLst/>
          </a:prstGeom>
          <a:noFill/>
          <a:ln w="9525">
            <a:noFill/>
            <a:miter lim="800000"/>
            <a:headEnd/>
            <a:tailEnd/>
          </a:ln>
        </p:spPr>
      </p:pic>
      <p:pic>
        <p:nvPicPr>
          <p:cNvPr id="49158" name="Picture 17" descr="uganda-oba-hope-clinic 014"/>
          <p:cNvPicPr>
            <a:picLocks noChangeAspect="1" noChangeArrowheads="1"/>
          </p:cNvPicPr>
          <p:nvPr/>
        </p:nvPicPr>
        <p:blipFill>
          <a:blip r:embed="rId4"/>
          <a:srcRect/>
          <a:stretch>
            <a:fillRect/>
          </a:stretch>
        </p:blipFill>
        <p:spPr bwMode="auto">
          <a:xfrm>
            <a:off x="889815" y="4345481"/>
            <a:ext cx="1931988" cy="1447800"/>
          </a:xfrm>
          <a:prstGeom prst="rect">
            <a:avLst/>
          </a:prstGeom>
          <a:noFill/>
          <a:ln w="9525">
            <a:solidFill>
              <a:schemeClr val="hlink"/>
            </a:solidFill>
            <a:miter lim="800000"/>
            <a:headEnd/>
            <a:tailEnd/>
          </a:ln>
        </p:spPr>
      </p:pic>
      <p:pic>
        <p:nvPicPr>
          <p:cNvPr id="49159" name="Picture 18" descr="uganda-oba-hope-clinic 013"/>
          <p:cNvPicPr>
            <a:picLocks noChangeAspect="1" noChangeArrowheads="1"/>
          </p:cNvPicPr>
          <p:nvPr/>
        </p:nvPicPr>
        <p:blipFill>
          <a:blip r:embed="rId5"/>
          <a:srcRect l="14265" t="6467" r="11441" b="7819"/>
          <a:stretch>
            <a:fillRect/>
          </a:stretch>
        </p:blipFill>
        <p:spPr bwMode="auto">
          <a:xfrm>
            <a:off x="707253" y="3854944"/>
            <a:ext cx="787400" cy="679450"/>
          </a:xfrm>
          <a:prstGeom prst="rect">
            <a:avLst/>
          </a:prstGeom>
          <a:noFill/>
          <a:ln w="9525">
            <a:solidFill>
              <a:schemeClr val="hlink"/>
            </a:solidFill>
            <a:miter lim="800000"/>
            <a:headEnd/>
            <a:tailEnd/>
          </a:ln>
        </p:spPr>
      </p:pic>
      <p:sp>
        <p:nvSpPr>
          <p:cNvPr id="11" name="Magnetic Disk 10"/>
          <p:cNvSpPr/>
          <p:nvPr/>
        </p:nvSpPr>
        <p:spPr bwMode="auto">
          <a:xfrm>
            <a:off x="6259256" y="1841527"/>
            <a:ext cx="1917700" cy="1033463"/>
          </a:xfrm>
          <a:prstGeom prst="flowChartMagneticDisk">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prstTxWarp prst="textNoShape">
              <a:avLst/>
            </a:prstTxWarp>
          </a:bodyPr>
          <a:lstStyle/>
          <a:p>
            <a:pPr algn="ctr">
              <a:defRPr/>
            </a:pPr>
            <a:r>
              <a:rPr lang="en-US" sz="1400" dirty="0">
                <a:latin typeface="Arial" pitchFamily="-65" charset="0"/>
                <a:ea typeface="ＭＳ Ｐゴシック" pitchFamily="-65" charset="-128"/>
                <a:cs typeface="ＭＳ Ｐゴシック" pitchFamily="-65" charset="-128"/>
              </a:rPr>
              <a:t>Voucher Management System</a:t>
            </a:r>
          </a:p>
          <a:p>
            <a:pPr algn="ctr">
              <a:defRPr/>
            </a:pPr>
            <a:endParaRPr lang="en-US" sz="1400" dirty="0">
              <a:latin typeface="Arial" pitchFamily="-65" charset="0"/>
              <a:ea typeface="ＭＳ Ｐゴシック" pitchFamily="-65" charset="-128"/>
              <a:cs typeface="ＭＳ Ｐゴシック" pitchFamily="-65" charset="-128"/>
            </a:endParaRPr>
          </a:p>
        </p:txBody>
      </p:sp>
      <p:pic>
        <p:nvPicPr>
          <p:cNvPr id="49161" name="Picture 12" descr="uganda-mbarara-msi-documents 020.jpg"/>
          <p:cNvPicPr>
            <a:picLocks noChangeAspect="1"/>
          </p:cNvPicPr>
          <p:nvPr/>
        </p:nvPicPr>
        <p:blipFill>
          <a:blip r:embed="rId6"/>
          <a:srcRect/>
          <a:stretch>
            <a:fillRect/>
          </a:stretch>
        </p:blipFill>
        <p:spPr bwMode="auto">
          <a:xfrm>
            <a:off x="6214034" y="4357715"/>
            <a:ext cx="2020887" cy="1514475"/>
          </a:xfrm>
          <a:prstGeom prst="rect">
            <a:avLst/>
          </a:prstGeom>
          <a:noFill/>
          <a:ln w="9525">
            <a:solidFill>
              <a:srgbClr val="FF6600"/>
            </a:solidFill>
            <a:miter lim="800000"/>
            <a:headEnd/>
            <a:tailEnd/>
          </a:ln>
        </p:spPr>
      </p:pic>
      <p:sp>
        <p:nvSpPr>
          <p:cNvPr id="49162" name="Right Arrow 13"/>
          <p:cNvSpPr>
            <a:spLocks noChangeArrowheads="1"/>
          </p:cNvSpPr>
          <p:nvPr/>
        </p:nvSpPr>
        <p:spPr bwMode="auto">
          <a:xfrm>
            <a:off x="3213701" y="2065246"/>
            <a:ext cx="2486025" cy="496887"/>
          </a:xfrm>
          <a:prstGeom prst="rightArrow">
            <a:avLst>
              <a:gd name="adj1" fmla="val 50000"/>
              <a:gd name="adj2" fmla="val 50009"/>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a:t>Submit Claim</a:t>
            </a:r>
          </a:p>
        </p:txBody>
      </p:sp>
      <p:sp>
        <p:nvSpPr>
          <p:cNvPr id="49163" name="Double Bracket 15"/>
          <p:cNvSpPr>
            <a:spLocks noChangeArrowheads="1"/>
          </p:cNvSpPr>
          <p:nvPr/>
        </p:nvSpPr>
        <p:spPr bwMode="auto">
          <a:xfrm>
            <a:off x="6193139" y="3087715"/>
            <a:ext cx="2111375" cy="593725"/>
          </a:xfrm>
          <a:prstGeom prst="bracketPair">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prstTxWarp prst="textNoShape">
              <a:avLst/>
            </a:prstTxWarp>
          </a:bodyPr>
          <a:lstStyle/>
          <a:p>
            <a:pPr algn="ctr"/>
            <a:r>
              <a:rPr lang="en-US" sz="1400" dirty="0"/>
              <a:t>Medical Review</a:t>
            </a:r>
          </a:p>
          <a:p>
            <a:pPr algn="ctr"/>
            <a:r>
              <a:rPr lang="en-US" sz="1400" dirty="0"/>
              <a:t>Payments Processing</a:t>
            </a:r>
          </a:p>
        </p:txBody>
      </p:sp>
      <p:sp>
        <p:nvSpPr>
          <p:cNvPr id="49164" name="Right Arrow 16"/>
          <p:cNvSpPr>
            <a:spLocks noChangeArrowheads="1"/>
          </p:cNvSpPr>
          <p:nvPr/>
        </p:nvSpPr>
        <p:spPr bwMode="auto">
          <a:xfrm flipH="1">
            <a:off x="3213701" y="2497046"/>
            <a:ext cx="2441575" cy="454025"/>
          </a:xfrm>
          <a:prstGeom prst="rightArrow">
            <a:avLst>
              <a:gd name="adj1" fmla="val 50000"/>
              <a:gd name="adj2" fmla="val 50116"/>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a:t>Update Claim Status</a:t>
            </a:r>
          </a:p>
        </p:txBody>
      </p:sp>
      <p:sp>
        <p:nvSpPr>
          <p:cNvPr id="41997" name="Left-Right Arrow 19"/>
          <p:cNvSpPr>
            <a:spLocks noChangeArrowheads="1"/>
          </p:cNvSpPr>
          <p:nvPr/>
        </p:nvSpPr>
        <p:spPr bwMode="auto">
          <a:xfrm>
            <a:off x="3226401" y="3784508"/>
            <a:ext cx="2443163" cy="469900"/>
          </a:xfrm>
          <a:prstGeom prst="leftRightArrow">
            <a:avLst>
              <a:gd name="adj1" fmla="val 50000"/>
              <a:gd name="adj2" fmla="val 4994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1600" dirty="0"/>
              <a:t>Annotate Claims</a:t>
            </a:r>
          </a:p>
        </p:txBody>
      </p:sp>
      <p:sp>
        <p:nvSpPr>
          <p:cNvPr id="41998" name="Right Arrow 20"/>
          <p:cNvSpPr>
            <a:spLocks noChangeArrowheads="1"/>
          </p:cNvSpPr>
          <p:nvPr/>
        </p:nvSpPr>
        <p:spPr bwMode="auto">
          <a:xfrm flipH="1">
            <a:off x="3301014" y="4694146"/>
            <a:ext cx="2343150" cy="455612"/>
          </a:xfrm>
          <a:prstGeom prst="rightArrow">
            <a:avLst>
              <a:gd name="adj1" fmla="val 50000"/>
              <a:gd name="adj2" fmla="val 49929"/>
            </a:avLst>
          </a:prstGeom>
          <a:ln>
            <a:headEnd/>
            <a:tailEnd/>
          </a:ln>
        </p:spPr>
        <p:style>
          <a:lnRef idx="1">
            <a:schemeClr val="accent3"/>
          </a:lnRef>
          <a:fillRef idx="2">
            <a:schemeClr val="accent3"/>
          </a:fillRef>
          <a:effectRef idx="1">
            <a:schemeClr val="accent3"/>
          </a:effectRef>
          <a:fontRef idx="minor">
            <a:schemeClr val="dk1"/>
          </a:fontRef>
        </p:style>
        <p:txBody>
          <a:bodyPr anchor="ctr">
            <a:prstTxWarp prst="textNoShape">
              <a:avLst/>
            </a:prstTxWarp>
          </a:bodyPr>
          <a:lstStyle/>
          <a:p>
            <a:pPr algn="ctr">
              <a:defRPr/>
            </a:pPr>
            <a:r>
              <a:rPr lang="en-US" sz="1400" dirty="0"/>
              <a:t>Program Announcements</a:t>
            </a:r>
          </a:p>
        </p:txBody>
      </p:sp>
      <p:sp>
        <p:nvSpPr>
          <p:cNvPr id="15" name="Right Arrow 20"/>
          <p:cNvSpPr>
            <a:spLocks noChangeArrowheads="1"/>
          </p:cNvSpPr>
          <p:nvPr/>
        </p:nvSpPr>
        <p:spPr bwMode="auto">
          <a:xfrm flipH="1">
            <a:off x="3301014" y="5237071"/>
            <a:ext cx="2344737" cy="455612"/>
          </a:xfrm>
          <a:prstGeom prst="rightArrow">
            <a:avLst>
              <a:gd name="adj1" fmla="val 50000"/>
              <a:gd name="adj2" fmla="val 49929"/>
            </a:avLst>
          </a:prstGeom>
          <a:ln>
            <a:headEnd/>
            <a:tailEnd/>
          </a:ln>
        </p:spPr>
        <p:style>
          <a:lnRef idx="1">
            <a:schemeClr val="accent3"/>
          </a:lnRef>
          <a:fillRef idx="2">
            <a:schemeClr val="accent3"/>
          </a:fillRef>
          <a:effectRef idx="1">
            <a:schemeClr val="accent3"/>
          </a:effectRef>
          <a:fontRef idx="minor">
            <a:schemeClr val="dk1"/>
          </a:fontRef>
        </p:style>
        <p:txBody>
          <a:bodyPr anchor="ctr">
            <a:prstTxWarp prst="textNoShape">
              <a:avLst/>
            </a:prstTxWarp>
          </a:bodyPr>
          <a:lstStyle/>
          <a:p>
            <a:pPr algn="ctr">
              <a:defRPr/>
            </a:pPr>
            <a:r>
              <a:rPr lang="en-US" sz="1400" dirty="0"/>
              <a:t>Updates on Forms/Costs</a:t>
            </a:r>
          </a:p>
        </p:txBody>
      </p:sp>
      <p:sp>
        <p:nvSpPr>
          <p:cNvPr id="49168" name="Right Arrow 16"/>
          <p:cNvSpPr>
            <a:spLocks noChangeArrowheads="1"/>
          </p:cNvSpPr>
          <p:nvPr/>
        </p:nvSpPr>
        <p:spPr bwMode="auto">
          <a:xfrm flipH="1">
            <a:off x="3224814" y="3073308"/>
            <a:ext cx="2441575" cy="454025"/>
          </a:xfrm>
          <a:prstGeom prst="rightArrow">
            <a:avLst>
              <a:gd name="adj1" fmla="val 50000"/>
              <a:gd name="adj2" fmla="val 50116"/>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dirty="0"/>
              <a:t>Payment Advices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mtClean="0"/>
              <a:t>Mobile Phones and Development</a:t>
            </a:r>
            <a:endParaRPr lang="en-US" dirty="0"/>
          </a:p>
        </p:txBody>
      </p:sp>
      <p:sp>
        <p:nvSpPr>
          <p:cNvPr id="104451" name="Rectangle 3"/>
          <p:cNvSpPr>
            <a:spLocks noGrp="1" noChangeArrowheads="1"/>
          </p:cNvSpPr>
          <p:nvPr>
            <p:ph type="body" sz="half" idx="2"/>
          </p:nvPr>
        </p:nvSpPr>
        <p:spPr>
          <a:xfrm>
            <a:off x="5137132" y="1706206"/>
            <a:ext cx="3435368" cy="4084994"/>
          </a:xfrm>
        </p:spPr>
        <p:txBody>
          <a:bodyPr>
            <a:normAutofit fontScale="85000" lnSpcReduction="20000"/>
          </a:bodyPr>
          <a:lstStyle/>
          <a:p>
            <a:r>
              <a:rPr lang="en-US" dirty="0" smtClean="0"/>
              <a:t>Rural Data Collection</a:t>
            </a:r>
          </a:p>
          <a:p>
            <a:r>
              <a:rPr lang="en-US" dirty="0" smtClean="0"/>
              <a:t>Diagnostics</a:t>
            </a:r>
          </a:p>
          <a:p>
            <a:r>
              <a:rPr lang="en-US" dirty="0" smtClean="0"/>
              <a:t>Environmental Monitoring</a:t>
            </a:r>
          </a:p>
          <a:p>
            <a:r>
              <a:rPr lang="en-US" dirty="0" smtClean="0"/>
              <a:t>Agricultural Pricing</a:t>
            </a:r>
          </a:p>
          <a:p>
            <a:r>
              <a:rPr lang="en-US" dirty="0" smtClean="0"/>
              <a:t>Continuing Education</a:t>
            </a:r>
          </a:p>
          <a:p>
            <a:r>
              <a:rPr lang="en-US" dirty="0" smtClean="0"/>
              <a:t>Telemedicine</a:t>
            </a:r>
          </a:p>
          <a:p>
            <a:r>
              <a:rPr lang="en-US" dirty="0" smtClean="0"/>
              <a:t>Micro-entrepreneurship</a:t>
            </a:r>
          </a:p>
          <a:p>
            <a:endParaRPr lang="en-US" dirty="0"/>
          </a:p>
        </p:txBody>
      </p:sp>
      <p:pic>
        <p:nvPicPr>
          <p:cNvPr id="8" name="Picture 7"/>
          <p:cNvPicPr>
            <a:picLocks noChangeAspect="1"/>
          </p:cNvPicPr>
          <p:nvPr/>
        </p:nvPicPr>
        <p:blipFill>
          <a:blip r:embed="rId3"/>
          <a:stretch>
            <a:fillRect/>
          </a:stretch>
        </p:blipFill>
        <p:spPr>
          <a:xfrm>
            <a:off x="774782" y="1660122"/>
            <a:ext cx="4274738" cy="455906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sz="quarter"/>
          </p:nvPr>
        </p:nvSpPr>
        <p:spPr/>
        <p:txBody>
          <a:bodyPr/>
          <a:lstStyle/>
          <a:p>
            <a:pPr eaLnBrk="1" hangingPunct="1"/>
            <a:r>
              <a:rPr lang="en-US" sz="3600" dirty="0" smtClean="0"/>
              <a:t>From the Rwandan rebels in North Kivu</a:t>
            </a:r>
          </a:p>
        </p:txBody>
      </p:sp>
      <p:pic>
        <p:nvPicPr>
          <p:cNvPr id="15363" name="Picture 3" descr="DSC04660"/>
          <p:cNvPicPr>
            <a:picLocks noGrp="1" noChangeAspect="1" noChangeArrowheads="1"/>
          </p:cNvPicPr>
          <p:nvPr>
            <p:ph sz="quarter" idx="1"/>
          </p:nvPr>
        </p:nvPicPr>
        <p:blipFill>
          <a:blip r:embed="rId3"/>
          <a:srcRect l="15939" t="15958" r="35146" b="30649"/>
          <a:stretch>
            <a:fillRect/>
          </a:stretch>
        </p:blipFill>
        <p:spPr>
          <a:xfrm>
            <a:off x="661988" y="1660525"/>
            <a:ext cx="2598737" cy="2127250"/>
          </a:xfrm>
        </p:spPr>
      </p:pic>
      <p:pic>
        <p:nvPicPr>
          <p:cNvPr id="15364" name="Picture 4" descr="DSC04661"/>
          <p:cNvPicPr>
            <a:picLocks noGrp="1" noChangeAspect="1" noChangeArrowheads="1"/>
          </p:cNvPicPr>
          <p:nvPr>
            <p:ph sz="quarter" idx="2"/>
          </p:nvPr>
        </p:nvPicPr>
        <p:blipFill>
          <a:blip r:embed="rId4"/>
          <a:srcRect l="15672" t="38547" r="39009" b="16071"/>
          <a:stretch>
            <a:fillRect/>
          </a:stretch>
        </p:blipFill>
        <p:spPr>
          <a:xfrm rot="5400000">
            <a:off x="3399631" y="1373982"/>
            <a:ext cx="2028825" cy="2709862"/>
          </a:xfrm>
        </p:spPr>
      </p:pic>
      <p:pic>
        <p:nvPicPr>
          <p:cNvPr id="15365" name="Picture 5" descr="DSC04662"/>
          <p:cNvPicPr>
            <a:picLocks noGrp="1" noChangeAspect="1" noChangeArrowheads="1"/>
          </p:cNvPicPr>
          <p:nvPr>
            <p:ph sz="quarter" idx="3"/>
          </p:nvPr>
        </p:nvPicPr>
        <p:blipFill>
          <a:blip r:embed="rId5"/>
          <a:srcRect l="15559" t="32649" r="24600" b="7600"/>
          <a:stretch>
            <a:fillRect/>
          </a:stretch>
        </p:blipFill>
        <p:spPr>
          <a:xfrm rot="5400000">
            <a:off x="1042988" y="3489325"/>
            <a:ext cx="1849437" cy="2493963"/>
          </a:xfrm>
        </p:spPr>
      </p:pic>
      <p:pic>
        <p:nvPicPr>
          <p:cNvPr id="15366" name="Picture 6" descr="DSC04663"/>
          <p:cNvPicPr>
            <a:picLocks noGrp="1" noChangeAspect="1" noChangeArrowheads="1"/>
          </p:cNvPicPr>
          <p:nvPr>
            <p:ph sz="quarter" idx="4"/>
          </p:nvPr>
        </p:nvPicPr>
        <p:blipFill>
          <a:blip r:embed="rId6"/>
          <a:srcRect l="14812" t="33533" r="18886" b="224"/>
          <a:stretch>
            <a:fillRect/>
          </a:stretch>
        </p:blipFill>
        <p:spPr>
          <a:xfrm rot="5400000">
            <a:off x="3308350" y="3452813"/>
            <a:ext cx="1939925" cy="2616200"/>
          </a:xfrm>
        </p:spPr>
      </p:pic>
      <p:sp>
        <p:nvSpPr>
          <p:cNvPr id="15367" name="Text Box 7"/>
          <p:cNvSpPr txBox="1">
            <a:spLocks noChangeArrowheads="1"/>
          </p:cNvSpPr>
          <p:nvPr/>
        </p:nvSpPr>
        <p:spPr bwMode="auto">
          <a:xfrm>
            <a:off x="6305550" y="2054225"/>
            <a:ext cx="2286000" cy="2903538"/>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1600" b="1"/>
              <a:t>“Good day, the medicines and bibles have reached me, thank you. Many Christians here celebrate your blessing in Christ, brother Kiza, to Mahanga. </a:t>
            </a:r>
          </a:p>
          <a:p>
            <a:pPr algn="ctr" eaLnBrk="1" hangingPunct="1">
              <a:spcBef>
                <a:spcPct val="50000"/>
              </a:spcBef>
            </a:pPr>
            <a:r>
              <a:rPr lang="en-US" sz="1600" b="1"/>
              <a:t>1 Corinthians 15:58. Until next time!”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t>“Sometimes I use it as a torch”</a:t>
            </a:r>
          </a:p>
        </p:txBody>
      </p:sp>
      <p:pic>
        <p:nvPicPr>
          <p:cNvPr id="5" name="Picture 4"/>
          <p:cNvPicPr>
            <a:picLocks noChangeAspect="1"/>
          </p:cNvPicPr>
          <p:nvPr/>
        </p:nvPicPr>
        <p:blipFill>
          <a:blip r:embed="rId3"/>
          <a:stretch>
            <a:fillRect/>
          </a:stretch>
        </p:blipFill>
        <p:spPr>
          <a:xfrm>
            <a:off x="1254496" y="1463040"/>
            <a:ext cx="6497584" cy="48942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81EE92B-D426-2148-BEF2-A8707015FDAA}" type="slidenum">
              <a:rPr lang="en-US" altLang="ja-JP" smtClean="0"/>
              <a:pPr>
                <a:defRPr/>
              </a:pPr>
              <a:t>14</a:t>
            </a:fld>
            <a:endParaRPr lang="en-US" altLang="ja-JP"/>
          </a:p>
        </p:txBody>
      </p:sp>
      <p:sp>
        <p:nvSpPr>
          <p:cNvPr id="31747" name="Rectangle 2"/>
          <p:cNvSpPr>
            <a:spLocks noGrp="1" noChangeArrowheads="1"/>
          </p:cNvSpPr>
          <p:nvPr>
            <p:ph type="title"/>
          </p:nvPr>
        </p:nvSpPr>
        <p:spPr/>
        <p:txBody>
          <a:bodyPr/>
          <a:lstStyle/>
          <a:p>
            <a:pPr algn="l" eaLnBrk="1" hangingPunct="1"/>
            <a:r>
              <a:rPr lang="en-US"/>
              <a:t>Field Visits and Methods</a:t>
            </a:r>
          </a:p>
        </p:txBody>
      </p:sp>
      <p:sp>
        <p:nvSpPr>
          <p:cNvPr id="31748" name="Rectangle 3"/>
          <p:cNvSpPr>
            <a:spLocks noGrp="1" noChangeArrowheads="1"/>
          </p:cNvSpPr>
          <p:nvPr>
            <p:ph type="body" idx="1"/>
          </p:nvPr>
        </p:nvSpPr>
        <p:spPr/>
        <p:txBody>
          <a:bodyPr/>
          <a:lstStyle/>
          <a:p>
            <a:pPr eaLnBrk="1" hangingPunct="1">
              <a:lnSpc>
                <a:spcPct val="100000"/>
              </a:lnSpc>
            </a:pPr>
            <a:r>
              <a:rPr lang="en-US" sz="2800"/>
              <a:t>June/July 2007: Initial Site Visit</a:t>
            </a:r>
          </a:p>
          <a:p>
            <a:pPr lvl="1" eaLnBrk="1" hangingPunct="1">
              <a:lnSpc>
                <a:spcPct val="90000"/>
              </a:lnSpc>
            </a:pPr>
            <a:r>
              <a:rPr lang="en-US" sz="2400"/>
              <a:t>Partner development, semi-structured interviews, clinic survey, document collection</a:t>
            </a:r>
          </a:p>
          <a:p>
            <a:pPr eaLnBrk="1" hangingPunct="1">
              <a:lnSpc>
                <a:spcPct val="100000"/>
              </a:lnSpc>
            </a:pPr>
            <a:r>
              <a:rPr lang="en-US" sz="2800"/>
              <a:t>November 2007: Baseline Assessment</a:t>
            </a:r>
          </a:p>
          <a:p>
            <a:pPr lvl="1" eaLnBrk="1" hangingPunct="1">
              <a:lnSpc>
                <a:spcPct val="90000"/>
              </a:lnSpc>
            </a:pPr>
            <a:r>
              <a:rPr lang="en-US" sz="2400"/>
              <a:t>Semi-structured follow-up interviews on clinic survey, document collection</a:t>
            </a:r>
          </a:p>
          <a:p>
            <a:pPr eaLnBrk="1" hangingPunct="1">
              <a:lnSpc>
                <a:spcPct val="100000"/>
              </a:lnSpc>
            </a:pPr>
            <a:r>
              <a:rPr lang="en-US" sz="2800"/>
              <a:t>August 2008: Planning and Pilot</a:t>
            </a:r>
          </a:p>
          <a:p>
            <a:pPr eaLnBrk="1" hangingPunct="1">
              <a:lnSpc>
                <a:spcPct val="100000"/>
              </a:lnSpc>
            </a:pPr>
            <a:r>
              <a:rPr lang="en-US" sz="2800"/>
              <a:t>Jan 2009 – Dec 2009: Extended Fieldwork</a:t>
            </a:r>
          </a:p>
          <a:p>
            <a:pPr eaLnBrk="1" hangingPunct="1">
              <a:lnSpc>
                <a:spcPct val="100000"/>
              </a:lnSpc>
            </a:pPr>
            <a:r>
              <a:rPr lang="en-US" sz="2800"/>
              <a:t>March/April 2010: Followup</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 name="Slide Number Placeholder 4"/>
          <p:cNvSpPr>
            <a:spLocks noGrp="1"/>
          </p:cNvSpPr>
          <p:nvPr>
            <p:ph type="sldNum" sz="quarter" idx="12"/>
          </p:nvPr>
        </p:nvSpPr>
        <p:spPr/>
        <p:txBody>
          <a:bodyPr/>
          <a:lstStyle/>
          <a:p>
            <a:pPr>
              <a:defRPr/>
            </a:pPr>
            <a:fld id="{F4A15A1F-9497-474A-AD2B-3DD6718D2E5C}" type="slidenum">
              <a:rPr lang="en-US" altLang="ja-JP" smtClean="0"/>
              <a:pPr>
                <a:defRPr/>
              </a:pPr>
              <a:t>15</a:t>
            </a:fld>
            <a:endParaRPr lang="en-US" altLang="ja-JP"/>
          </a:p>
        </p:txBody>
      </p:sp>
      <p:sp>
        <p:nvSpPr>
          <p:cNvPr id="82947" name="Line 2"/>
          <p:cNvSpPr>
            <a:spLocks noChangeShapeType="1"/>
          </p:cNvSpPr>
          <p:nvPr/>
        </p:nvSpPr>
        <p:spPr bwMode="auto">
          <a:xfrm>
            <a:off x="7467600" y="1489075"/>
            <a:ext cx="0" cy="4340225"/>
          </a:xfrm>
          <a:prstGeom prst="line">
            <a:avLst/>
          </a:prstGeom>
          <a:noFill/>
          <a:ln w="76200" cmpd="tri">
            <a:solidFill>
              <a:schemeClr val="accent6"/>
            </a:solidFill>
            <a:round/>
            <a:headEnd/>
            <a:tailEnd/>
          </a:ln>
        </p:spPr>
        <p:txBody>
          <a:bodyPr wrap="none" anchor="ctr">
            <a:prstTxWarp prst="textNoShape">
              <a:avLst/>
            </a:prstTxWarp>
          </a:bodyPr>
          <a:lstStyle/>
          <a:p>
            <a:endParaRPr lang="en-US"/>
          </a:p>
        </p:txBody>
      </p:sp>
      <p:sp>
        <p:nvSpPr>
          <p:cNvPr id="82948" name="Line 3"/>
          <p:cNvSpPr>
            <a:spLocks noChangeShapeType="1"/>
          </p:cNvSpPr>
          <p:nvPr/>
        </p:nvSpPr>
        <p:spPr bwMode="auto">
          <a:xfrm>
            <a:off x="3429000" y="1514475"/>
            <a:ext cx="0" cy="4340225"/>
          </a:xfrm>
          <a:prstGeom prst="line">
            <a:avLst/>
          </a:prstGeom>
          <a:noFill/>
          <a:ln w="76200" cmpd="tri">
            <a:solidFill>
              <a:schemeClr val="accent6"/>
            </a:solidFill>
            <a:round/>
            <a:headEnd/>
            <a:tailEnd/>
          </a:ln>
        </p:spPr>
        <p:txBody>
          <a:bodyPr wrap="none" anchor="ctr">
            <a:prstTxWarp prst="textNoShape">
              <a:avLst/>
            </a:prstTxWarp>
          </a:bodyPr>
          <a:lstStyle/>
          <a:p>
            <a:endParaRPr lang="en-US"/>
          </a:p>
        </p:txBody>
      </p:sp>
      <p:sp>
        <p:nvSpPr>
          <p:cNvPr id="82949" name="Line 4"/>
          <p:cNvSpPr>
            <a:spLocks noChangeShapeType="1"/>
          </p:cNvSpPr>
          <p:nvPr/>
        </p:nvSpPr>
        <p:spPr bwMode="auto">
          <a:xfrm>
            <a:off x="4965700" y="4935538"/>
            <a:ext cx="0" cy="1046162"/>
          </a:xfrm>
          <a:prstGeom prst="line">
            <a:avLst/>
          </a:prstGeom>
          <a:noFill/>
          <a:ln w="76200" cmpd="tri">
            <a:solidFill>
              <a:schemeClr val="accent6"/>
            </a:solidFill>
            <a:round/>
            <a:headEnd/>
            <a:tailEnd/>
          </a:ln>
        </p:spPr>
        <p:txBody>
          <a:bodyPr wrap="none" anchor="ctr">
            <a:prstTxWarp prst="textNoShape">
              <a:avLst/>
            </a:prstTxWarp>
          </a:bodyPr>
          <a:lstStyle/>
          <a:p>
            <a:endParaRPr lang="en-US"/>
          </a:p>
        </p:txBody>
      </p:sp>
      <p:sp>
        <p:nvSpPr>
          <p:cNvPr id="82950" name="Rectangle 5"/>
          <p:cNvSpPr>
            <a:spLocks noChangeArrowheads="1"/>
          </p:cNvSpPr>
          <p:nvPr/>
        </p:nvSpPr>
        <p:spPr bwMode="auto">
          <a:xfrm>
            <a:off x="6442075" y="5813425"/>
            <a:ext cx="1639888" cy="142875"/>
          </a:xfrm>
          <a:prstGeom prst="rect">
            <a:avLst/>
          </a:prstGeom>
          <a:solidFill>
            <a:schemeClr val="accent6"/>
          </a:solidFill>
          <a:ln w="9525">
            <a:solidFill>
              <a:schemeClr val="tx1"/>
            </a:solidFill>
            <a:miter lim="800000"/>
            <a:headEnd/>
            <a:tailEnd/>
          </a:ln>
        </p:spPr>
        <p:txBody>
          <a:bodyPr wrap="none" anchor="ctr">
            <a:prstTxWarp prst="textNoShape">
              <a:avLst/>
            </a:prstTxWarp>
          </a:bodyPr>
          <a:lstStyle/>
          <a:p>
            <a:endParaRPr lang="en-US"/>
          </a:p>
        </p:txBody>
      </p:sp>
      <p:sp>
        <p:nvSpPr>
          <p:cNvPr id="82951" name="Rectangle 6"/>
          <p:cNvSpPr>
            <a:spLocks noChangeArrowheads="1"/>
          </p:cNvSpPr>
          <p:nvPr/>
        </p:nvSpPr>
        <p:spPr bwMode="auto">
          <a:xfrm>
            <a:off x="1222375" y="5813425"/>
            <a:ext cx="5145088" cy="142875"/>
          </a:xfrm>
          <a:prstGeom prst="rect">
            <a:avLst/>
          </a:prstGeom>
          <a:solidFill>
            <a:schemeClr val="accent6"/>
          </a:solidFill>
          <a:ln w="9525">
            <a:solidFill>
              <a:schemeClr val="tx1"/>
            </a:solidFill>
            <a:miter lim="800000"/>
            <a:headEnd/>
            <a:tailEnd/>
          </a:ln>
        </p:spPr>
        <p:txBody>
          <a:bodyPr wrap="none" anchor="ctr">
            <a:prstTxWarp prst="textNoShape">
              <a:avLst/>
            </a:prstTxWarp>
          </a:bodyPr>
          <a:lstStyle/>
          <a:p>
            <a:endParaRPr lang="en-US"/>
          </a:p>
        </p:txBody>
      </p:sp>
      <p:sp>
        <p:nvSpPr>
          <p:cNvPr id="82952" name="Line 7"/>
          <p:cNvSpPr>
            <a:spLocks noChangeShapeType="1"/>
          </p:cNvSpPr>
          <p:nvPr/>
        </p:nvSpPr>
        <p:spPr bwMode="auto">
          <a:xfrm>
            <a:off x="1714500" y="3760788"/>
            <a:ext cx="0" cy="2209800"/>
          </a:xfrm>
          <a:prstGeom prst="line">
            <a:avLst/>
          </a:prstGeom>
          <a:noFill/>
          <a:ln w="76200" cmpd="tri">
            <a:solidFill>
              <a:schemeClr val="accent5"/>
            </a:solidFill>
            <a:round/>
            <a:headEnd/>
            <a:tailEnd/>
          </a:ln>
        </p:spPr>
        <p:txBody>
          <a:bodyPr wrap="none" anchor="ctr">
            <a:prstTxWarp prst="textNoShape">
              <a:avLst/>
            </a:prstTxWarp>
          </a:bodyPr>
          <a:lstStyle/>
          <a:p>
            <a:endParaRPr lang="en-US"/>
          </a:p>
        </p:txBody>
      </p:sp>
      <p:sp>
        <p:nvSpPr>
          <p:cNvPr id="82953" name="Rectangle 8"/>
          <p:cNvSpPr>
            <a:spLocks noGrp="1" noChangeArrowheads="1"/>
          </p:cNvSpPr>
          <p:nvPr>
            <p:ph type="title"/>
          </p:nvPr>
        </p:nvSpPr>
        <p:spPr>
          <a:xfrm>
            <a:off x="457200" y="274638"/>
            <a:ext cx="3943507" cy="727953"/>
          </a:xfrm>
        </p:spPr>
        <p:txBody>
          <a:bodyPr>
            <a:normAutofit fontScale="90000"/>
          </a:bodyPr>
          <a:lstStyle/>
          <a:p>
            <a:pPr algn="l" eaLnBrk="1" hangingPunct="1"/>
            <a:r>
              <a:rPr lang="en-US" dirty="0" smtClean="0"/>
              <a:t>Timeline</a:t>
            </a:r>
          </a:p>
        </p:txBody>
      </p:sp>
      <p:sp>
        <p:nvSpPr>
          <p:cNvPr id="82954" name="AutoShape 9"/>
          <p:cNvSpPr>
            <a:spLocks noChangeArrowheads="1"/>
          </p:cNvSpPr>
          <p:nvPr/>
        </p:nvSpPr>
        <p:spPr bwMode="auto">
          <a:xfrm>
            <a:off x="381000" y="5791200"/>
            <a:ext cx="8305800" cy="381000"/>
          </a:xfrm>
          <a:prstGeom prst="leftRightArrow">
            <a:avLst>
              <a:gd name="adj1" fmla="val 35833"/>
              <a:gd name="adj2" fmla="val 61161"/>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82955" name="Text Box 10"/>
          <p:cNvSpPr txBox="1">
            <a:spLocks noChangeArrowheads="1"/>
          </p:cNvSpPr>
          <p:nvPr/>
        </p:nvSpPr>
        <p:spPr bwMode="auto">
          <a:xfrm>
            <a:off x="1519238" y="6019800"/>
            <a:ext cx="579437" cy="304800"/>
          </a:xfrm>
          <a:prstGeom prst="rect">
            <a:avLst/>
          </a:prstGeom>
          <a:noFill/>
          <a:ln w="9525">
            <a:noFill/>
            <a:miter lim="800000"/>
            <a:headEnd/>
            <a:tailEnd/>
          </a:ln>
        </p:spPr>
        <p:txBody>
          <a:bodyPr wrap="none">
            <a:prstTxWarp prst="textNoShape">
              <a:avLst/>
            </a:prstTxWarp>
            <a:spAutoFit/>
          </a:bodyPr>
          <a:lstStyle/>
          <a:p>
            <a:r>
              <a:rPr lang="en-US"/>
              <a:t>2007</a:t>
            </a:r>
          </a:p>
        </p:txBody>
      </p:sp>
      <p:sp>
        <p:nvSpPr>
          <p:cNvPr id="82956" name="Text Box 11"/>
          <p:cNvSpPr txBox="1">
            <a:spLocks noChangeArrowheads="1"/>
          </p:cNvSpPr>
          <p:nvPr/>
        </p:nvSpPr>
        <p:spPr bwMode="auto">
          <a:xfrm>
            <a:off x="5100638" y="6038850"/>
            <a:ext cx="579437" cy="304800"/>
          </a:xfrm>
          <a:prstGeom prst="rect">
            <a:avLst/>
          </a:prstGeom>
          <a:noFill/>
          <a:ln w="9525">
            <a:noFill/>
            <a:miter lim="800000"/>
            <a:headEnd/>
            <a:tailEnd/>
          </a:ln>
        </p:spPr>
        <p:txBody>
          <a:bodyPr wrap="none">
            <a:prstTxWarp prst="textNoShape">
              <a:avLst/>
            </a:prstTxWarp>
            <a:spAutoFit/>
          </a:bodyPr>
          <a:lstStyle/>
          <a:p>
            <a:r>
              <a:rPr lang="en-US"/>
              <a:t>2009</a:t>
            </a:r>
          </a:p>
        </p:txBody>
      </p:sp>
      <p:sp>
        <p:nvSpPr>
          <p:cNvPr id="82957" name="Text Box 12"/>
          <p:cNvSpPr txBox="1">
            <a:spLocks noChangeArrowheads="1"/>
          </p:cNvSpPr>
          <p:nvPr/>
        </p:nvSpPr>
        <p:spPr bwMode="auto">
          <a:xfrm>
            <a:off x="3309938" y="6019800"/>
            <a:ext cx="579437" cy="304800"/>
          </a:xfrm>
          <a:prstGeom prst="rect">
            <a:avLst/>
          </a:prstGeom>
          <a:noFill/>
          <a:ln w="9525">
            <a:noFill/>
            <a:miter lim="800000"/>
            <a:headEnd/>
            <a:tailEnd/>
          </a:ln>
        </p:spPr>
        <p:txBody>
          <a:bodyPr wrap="none">
            <a:prstTxWarp prst="textNoShape">
              <a:avLst/>
            </a:prstTxWarp>
            <a:spAutoFit/>
          </a:bodyPr>
          <a:lstStyle/>
          <a:p>
            <a:r>
              <a:rPr lang="en-US"/>
              <a:t>2008</a:t>
            </a:r>
          </a:p>
        </p:txBody>
      </p:sp>
      <p:sp>
        <p:nvSpPr>
          <p:cNvPr id="82958" name="Text Box 13"/>
          <p:cNvSpPr txBox="1">
            <a:spLocks noChangeArrowheads="1"/>
          </p:cNvSpPr>
          <p:nvPr/>
        </p:nvSpPr>
        <p:spPr bwMode="auto">
          <a:xfrm>
            <a:off x="6891338" y="6038850"/>
            <a:ext cx="579437" cy="304800"/>
          </a:xfrm>
          <a:prstGeom prst="rect">
            <a:avLst/>
          </a:prstGeom>
          <a:noFill/>
          <a:ln w="9525">
            <a:noFill/>
            <a:miter lim="800000"/>
            <a:headEnd/>
            <a:tailEnd/>
          </a:ln>
        </p:spPr>
        <p:txBody>
          <a:bodyPr wrap="none">
            <a:prstTxWarp prst="textNoShape">
              <a:avLst/>
            </a:prstTxWarp>
            <a:spAutoFit/>
          </a:bodyPr>
          <a:lstStyle/>
          <a:p>
            <a:r>
              <a:rPr lang="en-US"/>
              <a:t>2010</a:t>
            </a:r>
          </a:p>
        </p:txBody>
      </p:sp>
      <p:sp>
        <p:nvSpPr>
          <p:cNvPr id="82959" name="Line 14"/>
          <p:cNvSpPr>
            <a:spLocks noChangeShapeType="1"/>
          </p:cNvSpPr>
          <p:nvPr/>
        </p:nvSpPr>
        <p:spPr bwMode="auto">
          <a:xfrm>
            <a:off x="914400" y="5715000"/>
            <a:ext cx="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60" name="Line 15"/>
          <p:cNvSpPr>
            <a:spLocks noChangeShapeType="1"/>
          </p:cNvSpPr>
          <p:nvPr/>
        </p:nvSpPr>
        <p:spPr bwMode="auto">
          <a:xfrm>
            <a:off x="2705100" y="5715000"/>
            <a:ext cx="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61" name="Line 16"/>
          <p:cNvSpPr>
            <a:spLocks noChangeShapeType="1"/>
          </p:cNvSpPr>
          <p:nvPr/>
        </p:nvSpPr>
        <p:spPr bwMode="auto">
          <a:xfrm>
            <a:off x="4495800" y="5715000"/>
            <a:ext cx="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62" name="Line 17"/>
          <p:cNvSpPr>
            <a:spLocks noChangeShapeType="1"/>
          </p:cNvSpPr>
          <p:nvPr/>
        </p:nvSpPr>
        <p:spPr bwMode="auto">
          <a:xfrm>
            <a:off x="6286500" y="5715000"/>
            <a:ext cx="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63" name="Line 18"/>
          <p:cNvSpPr>
            <a:spLocks noChangeShapeType="1"/>
          </p:cNvSpPr>
          <p:nvPr/>
        </p:nvSpPr>
        <p:spPr bwMode="auto">
          <a:xfrm>
            <a:off x="8077200" y="5715000"/>
            <a:ext cx="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64" name="Text Box 19"/>
          <p:cNvSpPr txBox="1">
            <a:spLocks noChangeArrowheads="1"/>
          </p:cNvSpPr>
          <p:nvPr/>
        </p:nvSpPr>
        <p:spPr bwMode="auto">
          <a:xfrm>
            <a:off x="974725" y="3748088"/>
            <a:ext cx="930275" cy="307777"/>
          </a:xfrm>
          <a:prstGeom prst="rect">
            <a:avLst/>
          </a:prstGeom>
          <a:noFill/>
          <a:ln w="9525">
            <a:noFill/>
            <a:miter lim="800000"/>
            <a:headEnd/>
            <a:tailEnd/>
          </a:ln>
        </p:spPr>
        <p:txBody>
          <a:bodyPr>
            <a:prstTxWarp prst="textNoShape">
              <a:avLst/>
            </a:prstTxWarp>
            <a:spAutoFit/>
          </a:bodyPr>
          <a:lstStyle/>
          <a:p>
            <a:endParaRPr lang="en-US" sz="1400"/>
          </a:p>
        </p:txBody>
      </p:sp>
      <p:sp>
        <p:nvSpPr>
          <p:cNvPr id="82995" name="Text Box 21"/>
          <p:cNvSpPr txBox="1">
            <a:spLocks noChangeArrowheads="1"/>
          </p:cNvSpPr>
          <p:nvPr/>
        </p:nvSpPr>
        <p:spPr bwMode="auto">
          <a:xfrm>
            <a:off x="457200" y="3019425"/>
            <a:ext cx="1749197" cy="738664"/>
          </a:xfrm>
          <a:prstGeom prst="rect">
            <a:avLst/>
          </a:prstGeom>
          <a:solidFill>
            <a:schemeClr val="accent5"/>
          </a:solidFill>
          <a:ln w="9525">
            <a:solidFill>
              <a:schemeClr val="tx1"/>
            </a:solidFill>
            <a:miter lim="800000"/>
            <a:headEnd/>
            <a:tailEnd/>
          </a:ln>
        </p:spPr>
        <p:txBody>
          <a:bodyPr wrap="none">
            <a:prstTxWarp prst="textNoShape">
              <a:avLst/>
            </a:prstTxWarp>
            <a:spAutoFit/>
          </a:bodyPr>
          <a:lstStyle/>
          <a:p>
            <a:r>
              <a:rPr lang="en-US" sz="1400" dirty="0"/>
              <a:t>Initial Site Visit</a:t>
            </a:r>
          </a:p>
          <a:p>
            <a:pPr>
              <a:buFontTx/>
              <a:buChar char="•"/>
            </a:pPr>
            <a:r>
              <a:rPr lang="en-US" sz="1400" dirty="0"/>
              <a:t> Partner Assessment</a:t>
            </a:r>
          </a:p>
          <a:p>
            <a:pPr>
              <a:buFontTx/>
              <a:buChar char="•"/>
            </a:pPr>
            <a:r>
              <a:rPr lang="en-US" sz="1400" dirty="0"/>
              <a:t> Site Survey</a:t>
            </a:r>
          </a:p>
        </p:txBody>
      </p:sp>
      <p:sp>
        <p:nvSpPr>
          <p:cNvPr id="82996" name="Text Box 22"/>
          <p:cNvSpPr txBox="1">
            <a:spLocks noChangeArrowheads="1"/>
          </p:cNvSpPr>
          <p:nvPr/>
        </p:nvSpPr>
        <p:spPr bwMode="auto">
          <a:xfrm>
            <a:off x="457200" y="2705100"/>
            <a:ext cx="1752600" cy="307777"/>
          </a:xfrm>
          <a:prstGeom prst="rect">
            <a:avLst/>
          </a:prstGeom>
          <a:solidFill>
            <a:schemeClr val="accent3"/>
          </a:solidFill>
          <a:ln w="9525">
            <a:solidFill>
              <a:schemeClr val="tx1"/>
            </a:solidFill>
            <a:miter lim="800000"/>
            <a:headEnd/>
            <a:tailEnd/>
          </a:ln>
        </p:spPr>
        <p:txBody>
          <a:bodyPr wrap="square">
            <a:prstTxWarp prst="textNoShape">
              <a:avLst/>
            </a:prstTxWarp>
            <a:spAutoFit/>
          </a:bodyPr>
          <a:lstStyle/>
          <a:p>
            <a:r>
              <a:rPr lang="en-US" sz="1400"/>
              <a:t>June/July 2007</a:t>
            </a:r>
          </a:p>
        </p:txBody>
      </p:sp>
      <p:sp>
        <p:nvSpPr>
          <p:cNvPr id="82966" name="Rectangle 23"/>
          <p:cNvSpPr>
            <a:spLocks noChangeArrowheads="1"/>
          </p:cNvSpPr>
          <p:nvPr/>
        </p:nvSpPr>
        <p:spPr bwMode="auto">
          <a:xfrm>
            <a:off x="1524000" y="5880100"/>
            <a:ext cx="381000" cy="76200"/>
          </a:xfrm>
          <a:prstGeom prst="rect">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a:p>
        </p:txBody>
      </p:sp>
      <p:sp>
        <p:nvSpPr>
          <p:cNvPr id="82967" name="Line 24"/>
          <p:cNvSpPr>
            <a:spLocks noChangeShapeType="1"/>
          </p:cNvSpPr>
          <p:nvPr/>
        </p:nvSpPr>
        <p:spPr bwMode="auto">
          <a:xfrm>
            <a:off x="2235200" y="5189538"/>
            <a:ext cx="0" cy="781050"/>
          </a:xfrm>
          <a:prstGeom prst="line">
            <a:avLst/>
          </a:prstGeom>
          <a:noFill/>
          <a:ln w="76200" cmpd="tri">
            <a:solidFill>
              <a:schemeClr val="accent5"/>
            </a:solidFill>
            <a:round/>
            <a:headEnd/>
            <a:tailEnd/>
          </a:ln>
        </p:spPr>
        <p:txBody>
          <a:bodyPr wrap="none" anchor="ctr">
            <a:prstTxWarp prst="textNoShape">
              <a:avLst/>
            </a:prstTxWarp>
          </a:bodyPr>
          <a:lstStyle/>
          <a:p>
            <a:endParaRPr lang="en-US"/>
          </a:p>
        </p:txBody>
      </p:sp>
      <p:sp>
        <p:nvSpPr>
          <p:cNvPr id="82968" name="Rectangle 25"/>
          <p:cNvSpPr>
            <a:spLocks noChangeArrowheads="1"/>
          </p:cNvSpPr>
          <p:nvPr/>
        </p:nvSpPr>
        <p:spPr bwMode="auto">
          <a:xfrm>
            <a:off x="2044700" y="5880100"/>
            <a:ext cx="381000" cy="76200"/>
          </a:xfrm>
          <a:prstGeom prst="rect">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a:p>
        </p:txBody>
      </p:sp>
      <p:sp>
        <p:nvSpPr>
          <p:cNvPr id="82993" name="Text Box 27"/>
          <p:cNvSpPr txBox="1">
            <a:spLocks noChangeArrowheads="1"/>
          </p:cNvSpPr>
          <p:nvPr/>
        </p:nvSpPr>
        <p:spPr bwMode="auto">
          <a:xfrm>
            <a:off x="1257300" y="4429125"/>
            <a:ext cx="2274982" cy="738664"/>
          </a:xfrm>
          <a:prstGeom prst="rect">
            <a:avLst/>
          </a:prstGeom>
          <a:solidFill>
            <a:schemeClr val="accent5"/>
          </a:solidFill>
          <a:ln w="9525">
            <a:solidFill>
              <a:schemeClr val="tx1"/>
            </a:solidFill>
            <a:miter lim="800000"/>
            <a:headEnd/>
            <a:tailEnd/>
          </a:ln>
        </p:spPr>
        <p:txBody>
          <a:bodyPr wrap="none">
            <a:prstTxWarp prst="textNoShape">
              <a:avLst/>
            </a:prstTxWarp>
            <a:spAutoFit/>
          </a:bodyPr>
          <a:lstStyle/>
          <a:p>
            <a:r>
              <a:rPr lang="en-US" sz="1400"/>
              <a:t>Baseline Assessment</a:t>
            </a:r>
          </a:p>
          <a:p>
            <a:pPr>
              <a:buFontTx/>
              <a:buChar char="•"/>
            </a:pPr>
            <a:r>
              <a:rPr lang="en-US" sz="1400"/>
              <a:t> Semi-structured Interviews</a:t>
            </a:r>
          </a:p>
          <a:p>
            <a:pPr>
              <a:buFontTx/>
              <a:buChar char="•"/>
            </a:pPr>
            <a:r>
              <a:rPr lang="en-US" sz="1400"/>
              <a:t> Document Collection</a:t>
            </a:r>
          </a:p>
        </p:txBody>
      </p:sp>
      <p:sp>
        <p:nvSpPr>
          <p:cNvPr id="82994" name="Text Box 28"/>
          <p:cNvSpPr txBox="1">
            <a:spLocks noChangeArrowheads="1"/>
          </p:cNvSpPr>
          <p:nvPr/>
        </p:nvSpPr>
        <p:spPr bwMode="auto">
          <a:xfrm>
            <a:off x="1257300" y="4114800"/>
            <a:ext cx="2277533" cy="307777"/>
          </a:xfrm>
          <a:prstGeom prst="rect">
            <a:avLst/>
          </a:prstGeom>
          <a:solidFill>
            <a:schemeClr val="accent3"/>
          </a:solidFill>
          <a:ln w="9525">
            <a:solidFill>
              <a:schemeClr val="tx1"/>
            </a:solidFill>
            <a:miter lim="800000"/>
            <a:headEnd/>
            <a:tailEnd/>
          </a:ln>
        </p:spPr>
        <p:txBody>
          <a:bodyPr wrap="square">
            <a:prstTxWarp prst="textNoShape">
              <a:avLst/>
            </a:prstTxWarp>
            <a:spAutoFit/>
          </a:bodyPr>
          <a:lstStyle/>
          <a:p>
            <a:r>
              <a:rPr lang="en-US" sz="1400"/>
              <a:t>November 2007</a:t>
            </a:r>
          </a:p>
        </p:txBody>
      </p:sp>
      <p:sp>
        <p:nvSpPr>
          <p:cNvPr id="82970" name="Line 29"/>
          <p:cNvSpPr>
            <a:spLocks noChangeShapeType="1"/>
          </p:cNvSpPr>
          <p:nvPr/>
        </p:nvSpPr>
        <p:spPr bwMode="auto">
          <a:xfrm>
            <a:off x="3733800" y="3575050"/>
            <a:ext cx="0" cy="2395538"/>
          </a:xfrm>
          <a:prstGeom prst="line">
            <a:avLst/>
          </a:prstGeom>
          <a:noFill/>
          <a:ln w="76200" cmpd="tri">
            <a:solidFill>
              <a:schemeClr val="accent5"/>
            </a:solidFill>
            <a:round/>
            <a:headEnd/>
            <a:tailEnd/>
          </a:ln>
        </p:spPr>
        <p:txBody>
          <a:bodyPr wrap="none" anchor="ctr">
            <a:prstTxWarp prst="textNoShape">
              <a:avLst/>
            </a:prstTxWarp>
          </a:bodyPr>
          <a:lstStyle/>
          <a:p>
            <a:endParaRPr lang="en-US"/>
          </a:p>
        </p:txBody>
      </p:sp>
      <p:sp>
        <p:nvSpPr>
          <p:cNvPr id="82971" name="Rectangle 30"/>
          <p:cNvSpPr>
            <a:spLocks noChangeArrowheads="1"/>
          </p:cNvSpPr>
          <p:nvPr/>
        </p:nvSpPr>
        <p:spPr bwMode="auto">
          <a:xfrm>
            <a:off x="3543300" y="5880100"/>
            <a:ext cx="381000" cy="76200"/>
          </a:xfrm>
          <a:prstGeom prst="rect">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a:p>
        </p:txBody>
      </p:sp>
      <p:sp>
        <p:nvSpPr>
          <p:cNvPr id="82991" name="Text Box 32"/>
          <p:cNvSpPr txBox="1">
            <a:spLocks noChangeArrowheads="1"/>
          </p:cNvSpPr>
          <p:nvPr/>
        </p:nvSpPr>
        <p:spPr bwMode="auto">
          <a:xfrm>
            <a:off x="2762250" y="2987675"/>
            <a:ext cx="1939925" cy="954107"/>
          </a:xfrm>
          <a:prstGeom prst="rect">
            <a:avLst/>
          </a:prstGeom>
          <a:solidFill>
            <a:schemeClr val="accent5"/>
          </a:solidFill>
          <a:ln w="9525">
            <a:solidFill>
              <a:schemeClr val="tx1"/>
            </a:solidFill>
            <a:miter lim="800000"/>
            <a:headEnd/>
            <a:tailEnd/>
          </a:ln>
        </p:spPr>
        <p:txBody>
          <a:bodyPr>
            <a:prstTxWarp prst="textNoShape">
              <a:avLst/>
            </a:prstTxWarp>
            <a:spAutoFit/>
          </a:bodyPr>
          <a:lstStyle/>
          <a:p>
            <a:r>
              <a:rPr lang="en-US" sz="1400" dirty="0"/>
              <a:t>Planning</a:t>
            </a:r>
          </a:p>
          <a:p>
            <a:pPr>
              <a:buFontTx/>
              <a:buChar char="•"/>
            </a:pPr>
            <a:r>
              <a:rPr lang="en-US" sz="1400" dirty="0"/>
              <a:t> Prototype Testing</a:t>
            </a:r>
          </a:p>
          <a:p>
            <a:pPr>
              <a:buFontTx/>
              <a:buChar char="•"/>
            </a:pPr>
            <a:r>
              <a:rPr lang="en-US" sz="1400" dirty="0"/>
              <a:t> Pilot Instruments</a:t>
            </a:r>
          </a:p>
          <a:p>
            <a:r>
              <a:rPr lang="en-US" sz="1400" dirty="0"/>
              <a:t>  (surveys, interviews)</a:t>
            </a:r>
          </a:p>
        </p:txBody>
      </p:sp>
      <p:sp>
        <p:nvSpPr>
          <p:cNvPr id="82992" name="Text Box 33"/>
          <p:cNvSpPr txBox="1">
            <a:spLocks noChangeArrowheads="1"/>
          </p:cNvSpPr>
          <p:nvPr/>
        </p:nvSpPr>
        <p:spPr bwMode="auto">
          <a:xfrm>
            <a:off x="2762250" y="2673350"/>
            <a:ext cx="1944688" cy="307777"/>
          </a:xfrm>
          <a:prstGeom prst="rect">
            <a:avLst/>
          </a:prstGeom>
          <a:solidFill>
            <a:schemeClr val="accent3"/>
          </a:solidFill>
          <a:ln w="9525">
            <a:solidFill>
              <a:schemeClr val="tx1"/>
            </a:solidFill>
            <a:miter lim="800000"/>
            <a:headEnd/>
            <a:tailEnd/>
          </a:ln>
        </p:spPr>
        <p:txBody>
          <a:bodyPr>
            <a:prstTxWarp prst="textNoShape">
              <a:avLst/>
            </a:prstTxWarp>
            <a:spAutoFit/>
          </a:bodyPr>
          <a:lstStyle/>
          <a:p>
            <a:r>
              <a:rPr lang="en-US" sz="1400"/>
              <a:t>July/August 2008</a:t>
            </a:r>
          </a:p>
        </p:txBody>
      </p:sp>
      <p:sp>
        <p:nvSpPr>
          <p:cNvPr id="82973" name="Line 34"/>
          <p:cNvSpPr>
            <a:spLocks noChangeShapeType="1"/>
          </p:cNvSpPr>
          <p:nvPr/>
        </p:nvSpPr>
        <p:spPr bwMode="auto">
          <a:xfrm>
            <a:off x="5270500" y="3560763"/>
            <a:ext cx="0" cy="2355850"/>
          </a:xfrm>
          <a:prstGeom prst="line">
            <a:avLst/>
          </a:prstGeom>
          <a:noFill/>
          <a:ln w="76200" cmpd="tri">
            <a:solidFill>
              <a:schemeClr val="accent5"/>
            </a:solidFill>
            <a:round/>
            <a:headEnd/>
            <a:tailEnd/>
          </a:ln>
        </p:spPr>
        <p:txBody>
          <a:bodyPr wrap="none" anchor="ctr">
            <a:prstTxWarp prst="textNoShape">
              <a:avLst/>
            </a:prstTxWarp>
          </a:bodyPr>
          <a:lstStyle/>
          <a:p>
            <a:endParaRPr lang="en-US"/>
          </a:p>
        </p:txBody>
      </p:sp>
      <p:sp>
        <p:nvSpPr>
          <p:cNvPr id="82974" name="Rectangle 35"/>
          <p:cNvSpPr>
            <a:spLocks noChangeArrowheads="1"/>
          </p:cNvSpPr>
          <p:nvPr/>
        </p:nvSpPr>
        <p:spPr bwMode="auto">
          <a:xfrm>
            <a:off x="4494213" y="5880100"/>
            <a:ext cx="1819275" cy="68263"/>
          </a:xfrm>
          <a:prstGeom prst="rect">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a:p>
        </p:txBody>
      </p:sp>
      <p:sp>
        <p:nvSpPr>
          <p:cNvPr id="82989" name="Text Box 37"/>
          <p:cNvSpPr txBox="1">
            <a:spLocks noChangeArrowheads="1"/>
          </p:cNvSpPr>
          <p:nvPr/>
        </p:nvSpPr>
        <p:spPr bwMode="auto">
          <a:xfrm>
            <a:off x="4957763" y="2493963"/>
            <a:ext cx="2018501" cy="1169551"/>
          </a:xfrm>
          <a:prstGeom prst="rect">
            <a:avLst/>
          </a:prstGeom>
          <a:solidFill>
            <a:schemeClr val="accent5"/>
          </a:solidFill>
          <a:ln w="9525">
            <a:solidFill>
              <a:schemeClr val="tx1"/>
            </a:solidFill>
            <a:miter lim="800000"/>
            <a:headEnd/>
            <a:tailEnd/>
          </a:ln>
        </p:spPr>
        <p:txBody>
          <a:bodyPr wrap="none">
            <a:prstTxWarp prst="textNoShape">
              <a:avLst/>
            </a:prstTxWarp>
            <a:spAutoFit/>
          </a:bodyPr>
          <a:lstStyle/>
          <a:p>
            <a:r>
              <a:rPr lang="en-US" sz="1400" dirty="0"/>
              <a:t>Extended Fieldwork</a:t>
            </a:r>
          </a:p>
          <a:p>
            <a:pPr>
              <a:buFontTx/>
              <a:buChar char="•"/>
            </a:pPr>
            <a:r>
              <a:rPr lang="en-US" sz="1400" dirty="0"/>
              <a:t> Participant Observation</a:t>
            </a:r>
          </a:p>
          <a:p>
            <a:pPr>
              <a:buFontTx/>
              <a:buChar char="•"/>
            </a:pPr>
            <a:r>
              <a:rPr lang="en-US" sz="1400" dirty="0"/>
              <a:t> Deployments</a:t>
            </a:r>
          </a:p>
          <a:p>
            <a:pPr>
              <a:buFontTx/>
              <a:buChar char="•"/>
            </a:pPr>
            <a:r>
              <a:rPr lang="en-US" sz="1400" dirty="0"/>
              <a:t> Periodic Interviews</a:t>
            </a:r>
          </a:p>
          <a:p>
            <a:pPr>
              <a:buFontTx/>
              <a:buChar char="•"/>
            </a:pPr>
            <a:r>
              <a:rPr lang="en-US" sz="1400" dirty="0"/>
              <a:t> Periodic Surveys</a:t>
            </a:r>
          </a:p>
        </p:txBody>
      </p:sp>
      <p:sp>
        <p:nvSpPr>
          <p:cNvPr id="82990" name="Text Box 38"/>
          <p:cNvSpPr txBox="1">
            <a:spLocks noChangeArrowheads="1"/>
          </p:cNvSpPr>
          <p:nvPr/>
        </p:nvSpPr>
        <p:spPr bwMode="auto">
          <a:xfrm>
            <a:off x="4957763" y="2192338"/>
            <a:ext cx="2018770" cy="307777"/>
          </a:xfrm>
          <a:prstGeom prst="rect">
            <a:avLst/>
          </a:prstGeom>
          <a:solidFill>
            <a:schemeClr val="accent3"/>
          </a:solidFill>
          <a:ln w="9525">
            <a:solidFill>
              <a:schemeClr val="tx1"/>
            </a:solidFill>
            <a:miter lim="800000"/>
            <a:headEnd/>
            <a:tailEnd/>
          </a:ln>
        </p:spPr>
        <p:txBody>
          <a:bodyPr wrap="square">
            <a:prstTxWarp prst="textNoShape">
              <a:avLst/>
            </a:prstTxWarp>
            <a:spAutoFit/>
          </a:bodyPr>
          <a:lstStyle/>
          <a:p>
            <a:r>
              <a:rPr lang="en-US" sz="1400"/>
              <a:t>Jan 2009 – Dec 2009</a:t>
            </a:r>
          </a:p>
        </p:txBody>
      </p:sp>
      <p:sp>
        <p:nvSpPr>
          <p:cNvPr id="82976" name="Line 39"/>
          <p:cNvSpPr>
            <a:spLocks noChangeShapeType="1"/>
          </p:cNvSpPr>
          <p:nvPr/>
        </p:nvSpPr>
        <p:spPr bwMode="auto">
          <a:xfrm>
            <a:off x="6932613" y="4945063"/>
            <a:ext cx="0" cy="992187"/>
          </a:xfrm>
          <a:prstGeom prst="line">
            <a:avLst/>
          </a:prstGeom>
          <a:noFill/>
          <a:ln w="76200" cmpd="tri">
            <a:solidFill>
              <a:schemeClr val="accent5"/>
            </a:solidFill>
            <a:round/>
            <a:headEnd/>
            <a:tailEnd/>
          </a:ln>
        </p:spPr>
        <p:txBody>
          <a:bodyPr wrap="none" anchor="ctr">
            <a:prstTxWarp prst="textNoShape">
              <a:avLst/>
            </a:prstTxWarp>
          </a:bodyPr>
          <a:lstStyle/>
          <a:p>
            <a:endParaRPr lang="en-US"/>
          </a:p>
        </p:txBody>
      </p:sp>
      <p:sp>
        <p:nvSpPr>
          <p:cNvPr id="82977" name="Rectangle 40"/>
          <p:cNvSpPr>
            <a:spLocks noChangeArrowheads="1"/>
          </p:cNvSpPr>
          <p:nvPr/>
        </p:nvSpPr>
        <p:spPr bwMode="auto">
          <a:xfrm>
            <a:off x="6742113" y="5861050"/>
            <a:ext cx="381000" cy="76200"/>
          </a:xfrm>
          <a:prstGeom prst="rect">
            <a:avLst/>
          </a:prstGeom>
          <a:solidFill>
            <a:schemeClr val="accent5"/>
          </a:solidFill>
          <a:ln w="9525">
            <a:solidFill>
              <a:schemeClr val="tx1"/>
            </a:solidFill>
            <a:miter lim="800000"/>
            <a:headEnd/>
            <a:tailEnd/>
          </a:ln>
        </p:spPr>
        <p:txBody>
          <a:bodyPr wrap="none" anchor="ctr">
            <a:prstTxWarp prst="textNoShape">
              <a:avLst/>
            </a:prstTxWarp>
          </a:bodyPr>
          <a:lstStyle/>
          <a:p>
            <a:endParaRPr lang="en-US"/>
          </a:p>
        </p:txBody>
      </p:sp>
      <p:sp>
        <p:nvSpPr>
          <p:cNvPr id="82978" name="Text Box 42"/>
          <p:cNvSpPr txBox="1">
            <a:spLocks noChangeArrowheads="1"/>
          </p:cNvSpPr>
          <p:nvPr/>
        </p:nvSpPr>
        <p:spPr bwMode="auto">
          <a:xfrm>
            <a:off x="5970588" y="4289425"/>
            <a:ext cx="2274982" cy="954107"/>
          </a:xfrm>
          <a:prstGeom prst="rect">
            <a:avLst/>
          </a:prstGeom>
          <a:solidFill>
            <a:schemeClr val="accent5"/>
          </a:solidFill>
          <a:ln w="9525">
            <a:solidFill>
              <a:schemeClr val="tx1"/>
            </a:solidFill>
            <a:miter lim="800000"/>
            <a:headEnd/>
            <a:tailEnd/>
          </a:ln>
        </p:spPr>
        <p:txBody>
          <a:bodyPr wrap="none">
            <a:prstTxWarp prst="textNoShape">
              <a:avLst/>
            </a:prstTxWarp>
            <a:spAutoFit/>
          </a:bodyPr>
          <a:lstStyle/>
          <a:p>
            <a:r>
              <a:rPr lang="en-US" sz="1400" dirty="0"/>
              <a:t>Follow-up Fieldwork</a:t>
            </a:r>
          </a:p>
          <a:p>
            <a:pPr>
              <a:buFontTx/>
              <a:buChar char="•"/>
            </a:pPr>
            <a:r>
              <a:rPr lang="en-US" sz="1400" dirty="0"/>
              <a:t> Semi-structured Interviews</a:t>
            </a:r>
          </a:p>
          <a:p>
            <a:pPr>
              <a:buFontTx/>
              <a:buChar char="•"/>
            </a:pPr>
            <a:r>
              <a:rPr lang="en-US" sz="1400" dirty="0"/>
              <a:t> Document Collection</a:t>
            </a:r>
          </a:p>
          <a:p>
            <a:pPr>
              <a:buFontTx/>
              <a:buChar char="•"/>
            </a:pPr>
            <a:r>
              <a:rPr lang="en-US" sz="1400" dirty="0"/>
              <a:t> Survey</a:t>
            </a:r>
          </a:p>
        </p:txBody>
      </p:sp>
      <p:sp>
        <p:nvSpPr>
          <p:cNvPr id="82979" name="Text Box 43"/>
          <p:cNvSpPr txBox="1">
            <a:spLocks noChangeArrowheads="1"/>
          </p:cNvSpPr>
          <p:nvPr/>
        </p:nvSpPr>
        <p:spPr bwMode="auto">
          <a:xfrm>
            <a:off x="5970588" y="3975100"/>
            <a:ext cx="2275945" cy="307777"/>
          </a:xfrm>
          <a:prstGeom prst="rect">
            <a:avLst/>
          </a:prstGeom>
          <a:solidFill>
            <a:schemeClr val="accent3"/>
          </a:solidFill>
          <a:ln w="9525">
            <a:solidFill>
              <a:schemeClr val="tx1"/>
            </a:solidFill>
            <a:miter lim="800000"/>
            <a:headEnd/>
            <a:tailEnd/>
          </a:ln>
        </p:spPr>
        <p:txBody>
          <a:bodyPr wrap="square">
            <a:prstTxWarp prst="textNoShape">
              <a:avLst/>
            </a:prstTxWarp>
            <a:spAutoFit/>
          </a:bodyPr>
          <a:lstStyle/>
          <a:p>
            <a:r>
              <a:rPr lang="en-US" sz="1400"/>
              <a:t>March 2010</a:t>
            </a:r>
          </a:p>
        </p:txBody>
      </p:sp>
      <p:sp>
        <p:nvSpPr>
          <p:cNvPr id="82987" name="Text Box 45"/>
          <p:cNvSpPr txBox="1">
            <a:spLocks noChangeArrowheads="1"/>
          </p:cNvSpPr>
          <p:nvPr/>
        </p:nvSpPr>
        <p:spPr bwMode="auto">
          <a:xfrm>
            <a:off x="6308725" y="1358900"/>
            <a:ext cx="1639366" cy="523220"/>
          </a:xfrm>
          <a:prstGeom prst="rect">
            <a:avLst/>
          </a:prstGeom>
          <a:solidFill>
            <a:schemeClr val="accent6"/>
          </a:solidFill>
          <a:ln w="9525">
            <a:solidFill>
              <a:schemeClr val="tx1"/>
            </a:solidFill>
            <a:miter lim="800000"/>
            <a:headEnd/>
            <a:tailEnd/>
          </a:ln>
        </p:spPr>
        <p:txBody>
          <a:bodyPr wrap="none">
            <a:prstTxWarp prst="textNoShape">
              <a:avLst/>
            </a:prstTxWarp>
            <a:spAutoFit/>
          </a:bodyPr>
          <a:lstStyle/>
          <a:p>
            <a:r>
              <a:rPr lang="en-US" sz="1400"/>
              <a:t>Data Analysis</a:t>
            </a:r>
          </a:p>
          <a:p>
            <a:r>
              <a:rPr lang="en-US" sz="1400"/>
              <a:t>Dissertation Writing</a:t>
            </a:r>
          </a:p>
        </p:txBody>
      </p:sp>
      <p:sp>
        <p:nvSpPr>
          <p:cNvPr id="82988" name="Text Box 46"/>
          <p:cNvSpPr txBox="1">
            <a:spLocks noChangeArrowheads="1"/>
          </p:cNvSpPr>
          <p:nvPr/>
        </p:nvSpPr>
        <p:spPr bwMode="auto">
          <a:xfrm>
            <a:off x="6308725" y="1044575"/>
            <a:ext cx="1641475" cy="307777"/>
          </a:xfrm>
          <a:prstGeom prst="rect">
            <a:avLst/>
          </a:prstGeom>
          <a:solidFill>
            <a:schemeClr val="accent3"/>
          </a:solidFill>
          <a:ln w="9525">
            <a:solidFill>
              <a:schemeClr val="tx1"/>
            </a:solidFill>
            <a:miter lim="800000"/>
            <a:headEnd/>
            <a:tailEnd/>
          </a:ln>
        </p:spPr>
        <p:txBody>
          <a:bodyPr wrap="square">
            <a:prstTxWarp prst="textNoShape">
              <a:avLst/>
            </a:prstTxWarp>
            <a:spAutoFit/>
          </a:bodyPr>
          <a:lstStyle/>
          <a:p>
            <a:r>
              <a:rPr lang="en-US" sz="1400"/>
              <a:t>Jan - Dec 2010</a:t>
            </a:r>
          </a:p>
        </p:txBody>
      </p:sp>
      <p:sp>
        <p:nvSpPr>
          <p:cNvPr id="82985" name="Text Box 48"/>
          <p:cNvSpPr txBox="1">
            <a:spLocks noChangeArrowheads="1"/>
          </p:cNvSpPr>
          <p:nvPr/>
        </p:nvSpPr>
        <p:spPr bwMode="auto">
          <a:xfrm>
            <a:off x="2909888" y="1435100"/>
            <a:ext cx="1676400" cy="954107"/>
          </a:xfrm>
          <a:prstGeom prst="rect">
            <a:avLst/>
          </a:prstGeom>
          <a:solidFill>
            <a:schemeClr val="accent6"/>
          </a:solidFill>
          <a:ln w="9525">
            <a:solidFill>
              <a:schemeClr val="tx1"/>
            </a:solidFill>
            <a:miter lim="800000"/>
            <a:headEnd/>
            <a:tailEnd/>
          </a:ln>
        </p:spPr>
        <p:txBody>
          <a:bodyPr>
            <a:prstTxWarp prst="textNoShape">
              <a:avLst/>
            </a:prstTxWarp>
            <a:spAutoFit/>
          </a:bodyPr>
          <a:lstStyle/>
          <a:p>
            <a:r>
              <a:rPr lang="en-US" sz="1400"/>
              <a:t>Implementation</a:t>
            </a:r>
          </a:p>
          <a:p>
            <a:r>
              <a:rPr lang="en-US" sz="1400"/>
              <a:t>Structural Context</a:t>
            </a:r>
          </a:p>
          <a:p>
            <a:r>
              <a:rPr lang="en-US" sz="1400"/>
              <a:t>Document Review</a:t>
            </a:r>
          </a:p>
          <a:p>
            <a:r>
              <a:rPr lang="en-US" sz="1400"/>
              <a:t>Iterative Analysis</a:t>
            </a:r>
          </a:p>
        </p:txBody>
      </p:sp>
      <p:sp>
        <p:nvSpPr>
          <p:cNvPr id="82986" name="Text Box 49"/>
          <p:cNvSpPr txBox="1">
            <a:spLocks noChangeArrowheads="1"/>
          </p:cNvSpPr>
          <p:nvPr/>
        </p:nvSpPr>
        <p:spPr bwMode="auto">
          <a:xfrm>
            <a:off x="2909888" y="1120775"/>
            <a:ext cx="1676400" cy="307777"/>
          </a:xfrm>
          <a:prstGeom prst="rect">
            <a:avLst/>
          </a:prstGeom>
          <a:solidFill>
            <a:schemeClr val="accent3"/>
          </a:solidFill>
          <a:ln w="9525">
            <a:solidFill>
              <a:schemeClr val="tx1"/>
            </a:solidFill>
            <a:miter lim="800000"/>
            <a:headEnd/>
            <a:tailEnd/>
          </a:ln>
        </p:spPr>
        <p:txBody>
          <a:bodyPr>
            <a:prstTxWarp prst="textNoShape">
              <a:avLst/>
            </a:prstTxWarp>
            <a:spAutoFit/>
          </a:bodyPr>
          <a:lstStyle/>
          <a:p>
            <a:r>
              <a:rPr lang="en-US" sz="1400"/>
              <a:t>Ongoing</a:t>
            </a:r>
          </a:p>
        </p:txBody>
      </p:sp>
      <p:sp>
        <p:nvSpPr>
          <p:cNvPr id="82983" name="Text Box 51"/>
          <p:cNvSpPr txBox="1">
            <a:spLocks noChangeArrowheads="1"/>
          </p:cNvSpPr>
          <p:nvPr/>
        </p:nvSpPr>
        <p:spPr bwMode="auto">
          <a:xfrm>
            <a:off x="4225925" y="4784725"/>
            <a:ext cx="1293813" cy="523220"/>
          </a:xfrm>
          <a:prstGeom prst="rect">
            <a:avLst/>
          </a:prstGeom>
          <a:solidFill>
            <a:schemeClr val="accent6"/>
          </a:solidFill>
          <a:ln w="9525">
            <a:solidFill>
              <a:schemeClr val="tx1"/>
            </a:solidFill>
            <a:miter lim="800000"/>
            <a:headEnd/>
            <a:tailEnd/>
          </a:ln>
        </p:spPr>
        <p:txBody>
          <a:bodyPr>
            <a:prstTxWarp prst="textNoShape">
              <a:avLst/>
            </a:prstTxWarp>
            <a:spAutoFit/>
          </a:bodyPr>
          <a:lstStyle/>
          <a:p>
            <a:r>
              <a:rPr lang="en-US" sz="1400"/>
              <a:t>ICTD 2009</a:t>
            </a:r>
          </a:p>
          <a:p>
            <a:r>
              <a:rPr lang="en-US" sz="1400"/>
              <a:t>CHI 2009</a:t>
            </a:r>
          </a:p>
        </p:txBody>
      </p:sp>
      <p:sp>
        <p:nvSpPr>
          <p:cNvPr id="82984" name="Text Box 52"/>
          <p:cNvSpPr txBox="1">
            <a:spLocks noChangeArrowheads="1"/>
          </p:cNvSpPr>
          <p:nvPr/>
        </p:nvSpPr>
        <p:spPr bwMode="auto">
          <a:xfrm>
            <a:off x="4225925" y="4470400"/>
            <a:ext cx="1293813" cy="307777"/>
          </a:xfrm>
          <a:prstGeom prst="rect">
            <a:avLst/>
          </a:prstGeom>
          <a:solidFill>
            <a:schemeClr val="accent3"/>
          </a:solidFill>
          <a:ln w="9525">
            <a:solidFill>
              <a:schemeClr val="tx1"/>
            </a:solidFill>
            <a:miter lim="800000"/>
            <a:headEnd/>
            <a:tailEnd/>
          </a:ln>
        </p:spPr>
        <p:txBody>
          <a:bodyPr>
            <a:prstTxWarp prst="textNoShape">
              <a:avLst/>
            </a:prstTxWarp>
            <a:spAutoFit/>
          </a:bodyPr>
          <a:lstStyle/>
          <a:p>
            <a:r>
              <a:rPr lang="en-US" sz="1400"/>
              <a:t>April 2009</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FE1A0240-B2C9-C94E-A229-0E37E65E9937}" type="slidenum">
              <a:rPr lang="en-US" altLang="ja-JP" smtClean="0"/>
              <a:pPr>
                <a:defRPr/>
              </a:pPr>
              <a:t>16</a:t>
            </a:fld>
            <a:endParaRPr lang="en-US" altLang="ja-JP"/>
          </a:p>
        </p:txBody>
      </p:sp>
      <p:sp>
        <p:nvSpPr>
          <p:cNvPr id="33795" name="Rectangle 2"/>
          <p:cNvSpPr>
            <a:spLocks noGrp="1" noChangeArrowheads="1"/>
          </p:cNvSpPr>
          <p:nvPr>
            <p:ph type="title"/>
          </p:nvPr>
        </p:nvSpPr>
        <p:spPr/>
        <p:txBody>
          <a:bodyPr/>
          <a:lstStyle/>
          <a:p>
            <a:pPr algn="l" eaLnBrk="1" hangingPunct="1"/>
            <a:r>
              <a:rPr lang="en-US" dirty="0"/>
              <a:t>Stakeholders</a:t>
            </a:r>
          </a:p>
        </p:txBody>
      </p:sp>
      <p:sp>
        <p:nvSpPr>
          <p:cNvPr id="33798" name="Rectangle 8"/>
          <p:cNvSpPr>
            <a:spLocks noGrp="1" noChangeArrowheads="1"/>
          </p:cNvSpPr>
          <p:nvPr>
            <p:ph type="body" sz="half" idx="1"/>
          </p:nvPr>
        </p:nvSpPr>
        <p:spPr/>
        <p:txBody>
          <a:bodyPr/>
          <a:lstStyle/>
          <a:p>
            <a:pPr eaLnBrk="1" hangingPunct="1">
              <a:lnSpc>
                <a:spcPct val="100000"/>
              </a:lnSpc>
            </a:pPr>
            <a:r>
              <a:rPr lang="en-US" sz="2000" dirty="0" smtClean="0"/>
              <a:t>Funders</a:t>
            </a:r>
          </a:p>
          <a:p>
            <a:pPr marL="457200" lvl="1" indent="111125" eaLnBrk="1" hangingPunct="1">
              <a:lnSpc>
                <a:spcPct val="90000"/>
              </a:lnSpc>
            </a:pPr>
            <a:r>
              <a:rPr lang="en-US" sz="1800" dirty="0"/>
              <a:t>  Global Partnership on</a:t>
            </a:r>
          </a:p>
          <a:p>
            <a:pPr marL="457200" lvl="1" indent="111125" eaLnBrk="1" hangingPunct="1">
              <a:lnSpc>
                <a:spcPct val="90000"/>
              </a:lnSpc>
              <a:buFontTx/>
              <a:buNone/>
            </a:pPr>
            <a:r>
              <a:rPr lang="en-US" sz="1800" dirty="0"/>
              <a:t>	Output-Based Aid </a:t>
            </a:r>
          </a:p>
          <a:p>
            <a:pPr marL="457200" lvl="1" indent="111125" eaLnBrk="1" hangingPunct="1">
              <a:lnSpc>
                <a:spcPct val="90000"/>
              </a:lnSpc>
            </a:pPr>
            <a:r>
              <a:rPr lang="en-US" sz="1800" dirty="0"/>
              <a:t>  German Development Bank </a:t>
            </a:r>
          </a:p>
          <a:p>
            <a:pPr marL="457200" lvl="1" indent="111125" eaLnBrk="1" hangingPunct="1">
              <a:lnSpc>
                <a:spcPct val="90000"/>
              </a:lnSpc>
              <a:buFontTx/>
              <a:buNone/>
            </a:pPr>
            <a:r>
              <a:rPr lang="en-US" sz="1800" dirty="0"/>
              <a:t>	(KFW Bank)</a:t>
            </a:r>
          </a:p>
          <a:p>
            <a:pPr eaLnBrk="1" hangingPunct="1">
              <a:lnSpc>
                <a:spcPct val="100000"/>
              </a:lnSpc>
            </a:pPr>
            <a:r>
              <a:rPr lang="en-US" sz="2000" dirty="0"/>
              <a:t>Program Management</a:t>
            </a:r>
          </a:p>
          <a:p>
            <a:pPr marL="457200" lvl="1" indent="111125" eaLnBrk="1" hangingPunct="1">
              <a:lnSpc>
                <a:spcPct val="90000"/>
              </a:lnSpc>
            </a:pPr>
            <a:r>
              <a:rPr lang="en-US" sz="1800" dirty="0"/>
              <a:t>  Marie-</a:t>
            </a:r>
            <a:r>
              <a:rPr lang="en-US" sz="1800" dirty="0" err="1"/>
              <a:t>Stopes</a:t>
            </a:r>
            <a:r>
              <a:rPr lang="en-US" sz="1800" dirty="0"/>
              <a:t> International</a:t>
            </a:r>
          </a:p>
          <a:p>
            <a:pPr marL="457200" lvl="1" indent="111125" eaLnBrk="1" hangingPunct="1">
              <a:lnSpc>
                <a:spcPct val="90000"/>
              </a:lnSpc>
            </a:pPr>
            <a:r>
              <a:rPr lang="en-US" sz="1800" dirty="0"/>
              <a:t>  </a:t>
            </a:r>
            <a:r>
              <a:rPr lang="en-US" sz="1800" dirty="0" err="1"/>
              <a:t>Microcare</a:t>
            </a:r>
            <a:r>
              <a:rPr lang="en-US" sz="1800" dirty="0"/>
              <a:t> Insurance</a:t>
            </a:r>
          </a:p>
          <a:p>
            <a:pPr eaLnBrk="1" hangingPunct="1">
              <a:lnSpc>
                <a:spcPct val="100000"/>
              </a:lnSpc>
            </a:pPr>
            <a:r>
              <a:rPr lang="en-US" sz="2000" dirty="0"/>
              <a:t>Uganda Ministry of Health</a:t>
            </a:r>
          </a:p>
          <a:p>
            <a:pPr eaLnBrk="1" hangingPunct="1">
              <a:lnSpc>
                <a:spcPct val="100000"/>
              </a:lnSpc>
            </a:pPr>
            <a:r>
              <a:rPr lang="en-US" sz="2000" dirty="0"/>
              <a:t>Participating Clinics and Hospitals</a:t>
            </a:r>
          </a:p>
        </p:txBody>
      </p:sp>
      <p:pic>
        <p:nvPicPr>
          <p:cNvPr id="8" name="Picture 7"/>
          <p:cNvPicPr>
            <a:picLocks noChangeAspect="1"/>
          </p:cNvPicPr>
          <p:nvPr/>
        </p:nvPicPr>
        <p:blipFill>
          <a:blip r:embed="rId3"/>
          <a:stretch>
            <a:fillRect/>
          </a:stretch>
        </p:blipFill>
        <p:spPr>
          <a:xfrm>
            <a:off x="4621254" y="914400"/>
            <a:ext cx="3673116" cy="49695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pPr>
              <a:defRPr/>
            </a:pPr>
            <a:fld id="{18F044E5-BCE5-D645-B72A-9AE16607358D}" type="slidenum">
              <a:rPr lang="en-US" altLang="ja-JP" smtClean="0"/>
              <a:pPr>
                <a:defRPr/>
              </a:pPr>
              <a:t>17</a:t>
            </a:fld>
            <a:endParaRPr lang="en-US" altLang="ja-JP"/>
          </a:p>
        </p:txBody>
      </p:sp>
      <p:sp>
        <p:nvSpPr>
          <p:cNvPr id="35843" name="Rectangle 1026"/>
          <p:cNvSpPr>
            <a:spLocks noChangeArrowheads="1"/>
          </p:cNvSpPr>
          <p:nvPr/>
        </p:nvSpPr>
        <p:spPr bwMode="auto">
          <a:xfrm>
            <a:off x="457200" y="1219200"/>
            <a:ext cx="1219200" cy="76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5844" name="Line 1027"/>
          <p:cNvSpPr>
            <a:spLocks noChangeShapeType="1"/>
          </p:cNvSpPr>
          <p:nvPr/>
        </p:nvSpPr>
        <p:spPr bwMode="auto">
          <a:xfrm>
            <a:off x="3511550" y="3867150"/>
            <a:ext cx="1249363" cy="155892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45" name="Text Box 1028"/>
          <p:cNvSpPr txBox="1">
            <a:spLocks noChangeArrowheads="1"/>
          </p:cNvSpPr>
          <p:nvPr/>
        </p:nvSpPr>
        <p:spPr bwMode="auto">
          <a:xfrm>
            <a:off x="1635125" y="811213"/>
            <a:ext cx="6089650" cy="8493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gn="ctr" eaLnBrk="1" hangingPunct="1"/>
            <a:r>
              <a:rPr lang="en-US" sz="2400" dirty="0"/>
              <a:t>Marie </a:t>
            </a:r>
            <a:r>
              <a:rPr lang="en-US" sz="2400" dirty="0" err="1"/>
              <a:t>Stopes</a:t>
            </a:r>
            <a:r>
              <a:rPr lang="en-US" sz="2400" dirty="0"/>
              <a:t> International Uganda (MSI-U) &amp; </a:t>
            </a:r>
            <a:r>
              <a:rPr lang="en-US" sz="2400" dirty="0" err="1"/>
              <a:t>Microcare</a:t>
            </a:r>
            <a:r>
              <a:rPr lang="en-US" sz="2400" dirty="0"/>
              <a:t> Insurance Ltd.</a:t>
            </a:r>
          </a:p>
        </p:txBody>
      </p:sp>
      <p:sp>
        <p:nvSpPr>
          <p:cNvPr id="35846" name="Text Box 1029"/>
          <p:cNvSpPr txBox="1">
            <a:spLocks noChangeArrowheads="1"/>
          </p:cNvSpPr>
          <p:nvPr/>
        </p:nvSpPr>
        <p:spPr bwMode="auto">
          <a:xfrm>
            <a:off x="5588000" y="3224213"/>
            <a:ext cx="2444750" cy="1190625"/>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prstTxWarp prst="textNoShape">
              <a:avLst/>
            </a:prstTxWarp>
          </a:bodyPr>
          <a:lstStyle/>
          <a:p>
            <a:pPr algn="ctr" eaLnBrk="1" hangingPunct="1"/>
            <a:r>
              <a:rPr lang="en-US" sz="2400" dirty="0">
                <a:solidFill>
                  <a:schemeClr val="bg1"/>
                </a:solidFill>
              </a:rPr>
              <a:t>Community distributors</a:t>
            </a:r>
          </a:p>
          <a:p>
            <a:pPr algn="ctr" eaLnBrk="1" hangingPunct="1"/>
            <a:r>
              <a:rPr lang="en-US" sz="2400" dirty="0">
                <a:solidFill>
                  <a:schemeClr val="bg1"/>
                </a:solidFill>
              </a:rPr>
              <a:t>(44 at start)</a:t>
            </a:r>
          </a:p>
        </p:txBody>
      </p:sp>
      <p:sp>
        <p:nvSpPr>
          <p:cNvPr id="35847" name="Text Box 1030"/>
          <p:cNvSpPr txBox="1">
            <a:spLocks noChangeArrowheads="1"/>
          </p:cNvSpPr>
          <p:nvPr/>
        </p:nvSpPr>
        <p:spPr bwMode="auto">
          <a:xfrm>
            <a:off x="3200400" y="5410200"/>
            <a:ext cx="2941638" cy="8969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algn="ctr" eaLnBrk="1" hangingPunct="1"/>
            <a:r>
              <a:rPr lang="en-US" sz="2400" dirty="0"/>
              <a:t>Clients</a:t>
            </a:r>
          </a:p>
          <a:p>
            <a:pPr algn="ctr" eaLnBrk="1" hangingPunct="1"/>
            <a:r>
              <a:rPr lang="en-US" sz="2400" dirty="0"/>
              <a:t>(+350 per month)</a:t>
            </a:r>
          </a:p>
        </p:txBody>
      </p:sp>
      <p:sp>
        <p:nvSpPr>
          <p:cNvPr id="35848" name="Text Box 1031"/>
          <p:cNvSpPr txBox="1">
            <a:spLocks noChangeArrowheads="1"/>
          </p:cNvSpPr>
          <p:nvPr/>
        </p:nvSpPr>
        <p:spPr bwMode="auto">
          <a:xfrm>
            <a:off x="1332184" y="3043238"/>
            <a:ext cx="2905125" cy="81756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prstTxWarp prst="textNoShape">
              <a:avLst/>
            </a:prstTxWarp>
          </a:bodyPr>
          <a:lstStyle/>
          <a:p>
            <a:pPr algn="ctr" eaLnBrk="1" hangingPunct="1"/>
            <a:r>
              <a:rPr lang="en-US" sz="2400">
                <a:solidFill>
                  <a:schemeClr val="bg1"/>
                </a:solidFill>
              </a:rPr>
              <a:t>Clinics</a:t>
            </a:r>
          </a:p>
          <a:p>
            <a:pPr algn="ctr" eaLnBrk="1" hangingPunct="1"/>
            <a:r>
              <a:rPr lang="en-US" sz="2400">
                <a:solidFill>
                  <a:schemeClr val="bg1"/>
                </a:solidFill>
              </a:rPr>
              <a:t>(16 at start)</a:t>
            </a:r>
          </a:p>
        </p:txBody>
      </p:sp>
      <p:sp>
        <p:nvSpPr>
          <p:cNvPr id="35849" name="Line 1032"/>
          <p:cNvSpPr>
            <a:spLocks noChangeShapeType="1"/>
          </p:cNvSpPr>
          <p:nvPr/>
        </p:nvSpPr>
        <p:spPr bwMode="auto">
          <a:xfrm flipH="1" flipV="1">
            <a:off x="3517900" y="1681163"/>
            <a:ext cx="0" cy="136207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50" name="Text Box 1033"/>
          <p:cNvSpPr txBox="1">
            <a:spLocks noChangeArrowheads="1"/>
          </p:cNvSpPr>
          <p:nvPr/>
        </p:nvSpPr>
        <p:spPr bwMode="auto">
          <a:xfrm>
            <a:off x="3124200" y="2057400"/>
            <a:ext cx="1143000" cy="6905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Submit claims </a:t>
            </a:r>
          </a:p>
        </p:txBody>
      </p:sp>
      <p:sp>
        <p:nvSpPr>
          <p:cNvPr id="35851" name="Line 1034"/>
          <p:cNvSpPr>
            <a:spLocks noChangeShapeType="1"/>
          </p:cNvSpPr>
          <p:nvPr/>
        </p:nvSpPr>
        <p:spPr bwMode="auto">
          <a:xfrm flipH="1">
            <a:off x="2147888" y="1701800"/>
            <a:ext cx="4762" cy="1341438"/>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52" name="Text Box 1035"/>
          <p:cNvSpPr txBox="1">
            <a:spLocks noChangeArrowheads="1"/>
          </p:cNvSpPr>
          <p:nvPr/>
        </p:nvSpPr>
        <p:spPr bwMode="auto">
          <a:xfrm>
            <a:off x="1422400" y="2057400"/>
            <a:ext cx="1498600" cy="7286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Pay service provider</a:t>
            </a:r>
          </a:p>
        </p:txBody>
      </p:sp>
      <p:sp>
        <p:nvSpPr>
          <p:cNvPr id="35853" name="Line 1036"/>
          <p:cNvSpPr>
            <a:spLocks noChangeShapeType="1"/>
          </p:cNvSpPr>
          <p:nvPr/>
        </p:nvSpPr>
        <p:spPr bwMode="auto">
          <a:xfrm>
            <a:off x="7161213" y="1644650"/>
            <a:ext cx="1587" cy="155416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54" name="Line 1037"/>
          <p:cNvSpPr>
            <a:spLocks noChangeShapeType="1"/>
          </p:cNvSpPr>
          <p:nvPr/>
        </p:nvSpPr>
        <p:spPr bwMode="auto">
          <a:xfrm flipH="1">
            <a:off x="5995988" y="4410075"/>
            <a:ext cx="1016000" cy="98742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55" name="Text Box 1038"/>
          <p:cNvSpPr txBox="1">
            <a:spLocks noChangeArrowheads="1"/>
          </p:cNvSpPr>
          <p:nvPr/>
        </p:nvSpPr>
        <p:spPr bwMode="auto">
          <a:xfrm>
            <a:off x="6083300" y="4643438"/>
            <a:ext cx="1689100" cy="38576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Sell vouchers</a:t>
            </a:r>
          </a:p>
        </p:txBody>
      </p:sp>
      <p:sp>
        <p:nvSpPr>
          <p:cNvPr id="35856" name="Line 1039"/>
          <p:cNvSpPr>
            <a:spLocks noChangeShapeType="1"/>
          </p:cNvSpPr>
          <p:nvPr/>
        </p:nvSpPr>
        <p:spPr bwMode="auto">
          <a:xfrm flipH="1" flipV="1">
            <a:off x="2201863" y="3867150"/>
            <a:ext cx="1250950" cy="157162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57" name="Text Box 1040"/>
          <p:cNvSpPr txBox="1">
            <a:spLocks noChangeArrowheads="1"/>
          </p:cNvSpPr>
          <p:nvPr/>
        </p:nvSpPr>
        <p:spPr bwMode="auto">
          <a:xfrm>
            <a:off x="1600200" y="4267200"/>
            <a:ext cx="1339850" cy="914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dirty="0"/>
              <a:t>Submit voucher to provider</a:t>
            </a:r>
          </a:p>
        </p:txBody>
      </p:sp>
      <p:sp>
        <p:nvSpPr>
          <p:cNvPr id="35858" name="Text Box 1041"/>
          <p:cNvSpPr txBox="1">
            <a:spLocks noChangeArrowheads="1"/>
          </p:cNvSpPr>
          <p:nvPr/>
        </p:nvSpPr>
        <p:spPr bwMode="auto">
          <a:xfrm>
            <a:off x="6629400" y="1981200"/>
            <a:ext cx="1143000" cy="685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Send vouchers</a:t>
            </a:r>
          </a:p>
        </p:txBody>
      </p:sp>
      <p:sp>
        <p:nvSpPr>
          <p:cNvPr id="35859" name="Line 1042"/>
          <p:cNvSpPr>
            <a:spLocks noChangeShapeType="1"/>
          </p:cNvSpPr>
          <p:nvPr/>
        </p:nvSpPr>
        <p:spPr bwMode="auto">
          <a:xfrm flipH="1" flipV="1">
            <a:off x="5791200" y="1636713"/>
            <a:ext cx="7938" cy="156051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60" name="Text Box 1043"/>
          <p:cNvSpPr txBox="1">
            <a:spLocks noChangeArrowheads="1"/>
          </p:cNvSpPr>
          <p:nvPr/>
        </p:nvSpPr>
        <p:spPr bwMode="auto">
          <a:xfrm>
            <a:off x="5105400" y="2057400"/>
            <a:ext cx="1308100" cy="9128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Record voucher sales data</a:t>
            </a:r>
          </a:p>
        </p:txBody>
      </p:sp>
      <p:sp>
        <p:nvSpPr>
          <p:cNvPr id="35861" name="Text Box 1044"/>
          <p:cNvSpPr txBox="1">
            <a:spLocks noChangeArrowheads="1"/>
          </p:cNvSpPr>
          <p:nvPr/>
        </p:nvSpPr>
        <p:spPr bwMode="auto">
          <a:xfrm>
            <a:off x="3282950" y="4130675"/>
            <a:ext cx="1670050" cy="8985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Provide STI diagnosis and treatment</a:t>
            </a:r>
          </a:p>
        </p:txBody>
      </p:sp>
      <p:sp>
        <p:nvSpPr>
          <p:cNvPr id="35862" name="Line 1045"/>
          <p:cNvSpPr>
            <a:spLocks noChangeShapeType="1"/>
          </p:cNvSpPr>
          <p:nvPr/>
        </p:nvSpPr>
        <p:spPr bwMode="auto">
          <a:xfrm flipV="1">
            <a:off x="4948238" y="4413250"/>
            <a:ext cx="985837" cy="100012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35863" name="Text Box 1046"/>
          <p:cNvSpPr txBox="1">
            <a:spLocks noChangeArrowheads="1"/>
          </p:cNvSpPr>
          <p:nvPr/>
        </p:nvSpPr>
        <p:spPr bwMode="auto">
          <a:xfrm>
            <a:off x="5105400" y="4648200"/>
            <a:ext cx="730250" cy="6492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algn="ctr" eaLnBrk="1" hangingPunct="1"/>
            <a:r>
              <a:rPr lang="en-US" sz="1800"/>
              <a:t>Pay</a:t>
            </a:r>
          </a:p>
          <a:p>
            <a:pPr algn="ctr" eaLnBrk="1" hangingPunct="1"/>
            <a:r>
              <a:rPr lang="en-US" sz="1800"/>
              <a:t>cash</a:t>
            </a:r>
          </a:p>
        </p:txBody>
      </p:sp>
      <p:sp>
        <p:nvSpPr>
          <p:cNvPr id="418839" name="AutoShape 1047"/>
          <p:cNvSpPr>
            <a:spLocks noChangeArrowheads="1"/>
          </p:cNvSpPr>
          <p:nvPr/>
        </p:nvSpPr>
        <p:spPr bwMode="auto">
          <a:xfrm>
            <a:off x="8059738" y="881063"/>
            <a:ext cx="963612" cy="5132387"/>
          </a:xfrm>
          <a:prstGeom prst="curvedLeftArrow">
            <a:avLst>
              <a:gd name="adj1" fmla="val 106524"/>
              <a:gd name="adj2" fmla="val 213048"/>
              <a:gd name="adj3" fmla="val 33333"/>
            </a:avLst>
          </a:prstGeom>
          <a:gradFill rotWithShape="0">
            <a:gsLst>
              <a:gs pos="0">
                <a:schemeClr val="accent1"/>
              </a:gs>
              <a:gs pos="100000">
                <a:schemeClr val="accent1">
                  <a:gamma/>
                  <a:shade val="68627"/>
                  <a:invGamma/>
                </a:schemeClr>
              </a:gs>
            </a:gsLst>
            <a:lin ang="5400000" scaled="1"/>
          </a:gradFill>
          <a:ln w="9525">
            <a:solidFill>
              <a:schemeClr val="tx1"/>
            </a:solidFill>
            <a:miter lim="800000"/>
            <a:headEnd/>
            <a:tailEnd/>
          </a:ln>
          <a:effectLst/>
        </p:spPr>
        <p:txBody>
          <a:bodyPr wrap="none" anchor="ctr">
            <a:prstTxWarp prst="textNoShape">
              <a:avLst/>
            </a:prstTxWarp>
          </a:bodyPr>
          <a:lstStyle/>
          <a:p>
            <a:pPr>
              <a:defRPr/>
            </a:pPr>
            <a:endParaRPr lang="en-US"/>
          </a:p>
        </p:txBody>
      </p:sp>
      <p:sp>
        <p:nvSpPr>
          <p:cNvPr id="35865" name="AutoShape 1048"/>
          <p:cNvSpPr>
            <a:spLocks noChangeArrowheads="1"/>
          </p:cNvSpPr>
          <p:nvPr/>
        </p:nvSpPr>
        <p:spPr bwMode="auto">
          <a:xfrm rot="10800000">
            <a:off x="341313" y="566738"/>
            <a:ext cx="890587" cy="5060950"/>
          </a:xfrm>
          <a:prstGeom prst="curvedLeftArrow">
            <a:avLst>
              <a:gd name="adj1" fmla="val 113654"/>
              <a:gd name="adj2" fmla="val 227309"/>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5866" name="Text Box 1049"/>
          <p:cNvSpPr txBox="1">
            <a:spLocks noChangeArrowheads="1"/>
          </p:cNvSpPr>
          <p:nvPr/>
        </p:nvSpPr>
        <p:spPr bwMode="auto">
          <a:xfrm>
            <a:off x="151648" y="2844800"/>
            <a:ext cx="838200" cy="954107"/>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eaLnBrk="1" hangingPunct="1"/>
            <a:r>
              <a:rPr lang="en-US" sz="1400"/>
              <a:t>avg 30 days</a:t>
            </a:r>
          </a:p>
          <a:p>
            <a:pPr algn="ctr" eaLnBrk="1" hangingPunct="1"/>
            <a:r>
              <a:rPr lang="en-US" sz="1400"/>
              <a:t>max 60 days</a:t>
            </a:r>
          </a:p>
        </p:txBody>
      </p:sp>
      <p:sp>
        <p:nvSpPr>
          <p:cNvPr id="35867" name="Text Box 1050"/>
          <p:cNvSpPr txBox="1">
            <a:spLocks noChangeArrowheads="1"/>
          </p:cNvSpPr>
          <p:nvPr/>
        </p:nvSpPr>
        <p:spPr bwMode="auto">
          <a:xfrm>
            <a:off x="8229600" y="2720975"/>
            <a:ext cx="838200" cy="954107"/>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eaLnBrk="1" hangingPunct="1"/>
            <a:r>
              <a:rPr lang="en-US" sz="1400"/>
              <a:t>avg 15 days</a:t>
            </a:r>
          </a:p>
          <a:p>
            <a:pPr algn="ctr" eaLnBrk="1" hangingPunct="1"/>
            <a:r>
              <a:rPr lang="en-US" sz="1400"/>
              <a:t>max 45 days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pPr>
              <a:defRPr/>
            </a:pPr>
            <a:fld id="{62B88DD8-7174-8849-B0FD-71D13E1C70C4}" type="slidenum">
              <a:rPr lang="en-US" altLang="ja-JP" smtClean="0"/>
              <a:pPr>
                <a:defRPr/>
              </a:pPr>
              <a:t>18</a:t>
            </a:fld>
            <a:endParaRPr lang="en-US" altLang="ja-JP"/>
          </a:p>
        </p:txBody>
      </p:sp>
      <p:sp>
        <p:nvSpPr>
          <p:cNvPr id="47108" name="Rectangle 3"/>
          <p:cNvSpPr>
            <a:spLocks noGrp="1" noChangeArrowheads="1"/>
          </p:cNvSpPr>
          <p:nvPr>
            <p:ph type="title"/>
          </p:nvPr>
        </p:nvSpPr>
        <p:spPr/>
        <p:txBody>
          <a:bodyPr/>
          <a:lstStyle/>
          <a:p>
            <a:pPr eaLnBrk="1" hangingPunct="1"/>
            <a:r>
              <a:rPr lang="en-US" dirty="0" smtClean="0"/>
              <a:t>Claims Submission Processing</a:t>
            </a:r>
          </a:p>
        </p:txBody>
      </p:sp>
      <p:sp>
        <p:nvSpPr>
          <p:cNvPr id="47109" name="Rectangle 4"/>
          <p:cNvSpPr>
            <a:spLocks noGrp="1" noChangeArrowheads="1"/>
          </p:cNvSpPr>
          <p:nvPr>
            <p:ph type="body" sz="half" idx="1"/>
          </p:nvPr>
        </p:nvSpPr>
        <p:spPr>
          <a:xfrm>
            <a:off x="4859027" y="1785840"/>
            <a:ext cx="3924300" cy="4379913"/>
          </a:xfrm>
        </p:spPr>
        <p:txBody>
          <a:bodyPr/>
          <a:lstStyle/>
          <a:p>
            <a:pPr eaLnBrk="1" hangingPunct="1">
              <a:lnSpc>
                <a:spcPct val="90000"/>
              </a:lnSpc>
            </a:pPr>
            <a:r>
              <a:rPr lang="en-US" sz="2000" dirty="0" smtClean="0"/>
              <a:t>Common errors</a:t>
            </a:r>
          </a:p>
          <a:p>
            <a:pPr marL="457200" lvl="1" indent="111125" eaLnBrk="1" hangingPunct="1">
              <a:lnSpc>
                <a:spcPct val="80000"/>
              </a:lnSpc>
            </a:pPr>
            <a:r>
              <a:rPr lang="en-US" sz="1800" dirty="0" smtClean="0"/>
              <a:t> Written errors</a:t>
            </a:r>
          </a:p>
          <a:p>
            <a:pPr marL="457200" lvl="1" indent="111125" eaLnBrk="1" hangingPunct="1">
              <a:lnSpc>
                <a:spcPct val="80000"/>
              </a:lnSpc>
            </a:pPr>
            <a:r>
              <a:rPr lang="en-US" sz="1800" dirty="0" smtClean="0"/>
              <a:t> Invalid client-partner use</a:t>
            </a:r>
          </a:p>
          <a:p>
            <a:pPr marL="457200" lvl="1" indent="111125" eaLnBrk="1" hangingPunct="1">
              <a:lnSpc>
                <a:spcPct val="80000"/>
              </a:lnSpc>
            </a:pPr>
            <a:r>
              <a:rPr lang="en-US" sz="1800" dirty="0" smtClean="0"/>
              <a:t> Invalid treatment</a:t>
            </a:r>
          </a:p>
          <a:p>
            <a:pPr eaLnBrk="1" hangingPunct="1">
              <a:lnSpc>
                <a:spcPct val="90000"/>
              </a:lnSpc>
              <a:buFontTx/>
              <a:buNone/>
            </a:pPr>
            <a:endParaRPr lang="en-US" sz="2000" dirty="0" smtClean="0"/>
          </a:p>
          <a:p>
            <a:pPr eaLnBrk="1" hangingPunct="1">
              <a:lnSpc>
                <a:spcPct val="90000"/>
              </a:lnSpc>
            </a:pPr>
            <a:r>
              <a:rPr lang="en-US" sz="2000" dirty="0" smtClean="0"/>
              <a:t>Submission delays</a:t>
            </a:r>
          </a:p>
          <a:p>
            <a:pPr marL="457200" lvl="1" indent="111125" eaLnBrk="1" hangingPunct="1">
              <a:lnSpc>
                <a:spcPct val="80000"/>
              </a:lnSpc>
            </a:pPr>
            <a:r>
              <a:rPr lang="en-US" sz="1800" dirty="0" smtClean="0"/>
              <a:t> Batched claims</a:t>
            </a:r>
          </a:p>
          <a:p>
            <a:pPr marL="457200" lvl="1" indent="111125" eaLnBrk="1" hangingPunct="1">
              <a:lnSpc>
                <a:spcPct val="80000"/>
              </a:lnSpc>
            </a:pPr>
            <a:r>
              <a:rPr lang="en-US" sz="1800" dirty="0" smtClean="0"/>
              <a:t> Transportation ($ + time)</a:t>
            </a:r>
          </a:p>
          <a:p>
            <a:pPr eaLnBrk="1" hangingPunct="1">
              <a:lnSpc>
                <a:spcPct val="90000"/>
              </a:lnSpc>
            </a:pPr>
            <a:r>
              <a:rPr lang="en-US" sz="2000" dirty="0" smtClean="0"/>
              <a:t>Processing delays</a:t>
            </a:r>
          </a:p>
          <a:p>
            <a:pPr marL="457200" lvl="1" indent="111125" eaLnBrk="1" hangingPunct="1">
              <a:lnSpc>
                <a:spcPct val="80000"/>
              </a:lnSpc>
            </a:pPr>
            <a:r>
              <a:rPr lang="en-US" sz="1800" dirty="0" smtClean="0"/>
              <a:t> Data entry</a:t>
            </a:r>
          </a:p>
          <a:p>
            <a:pPr marL="457200" lvl="1" indent="111125" eaLnBrk="1" hangingPunct="1">
              <a:lnSpc>
                <a:spcPct val="80000"/>
              </a:lnSpc>
            </a:pPr>
            <a:r>
              <a:rPr lang="en-US" sz="1800" dirty="0" smtClean="0"/>
              <a:t> Medical &amp; technical review</a:t>
            </a:r>
          </a:p>
          <a:p>
            <a:pPr marL="457200" lvl="1" indent="111125" eaLnBrk="1" hangingPunct="1">
              <a:lnSpc>
                <a:spcPct val="80000"/>
              </a:lnSpc>
            </a:pPr>
            <a:r>
              <a:rPr lang="en-US" sz="1800" dirty="0" smtClean="0"/>
              <a:t> Reconciling partial </a:t>
            </a:r>
          </a:p>
          <a:p>
            <a:pPr marL="457200" lvl="1" indent="111125" eaLnBrk="1" hangingPunct="1">
              <a:lnSpc>
                <a:spcPct val="80000"/>
              </a:lnSpc>
              <a:buFontTx/>
              <a:buNone/>
            </a:pPr>
            <a:r>
              <a:rPr lang="en-US" sz="1800" dirty="0" smtClean="0"/>
              <a:t> payments and rejections</a:t>
            </a:r>
          </a:p>
          <a:p>
            <a:pPr marL="457200" lvl="1" indent="111125" eaLnBrk="1" hangingPunct="1">
              <a:lnSpc>
                <a:spcPct val="80000"/>
              </a:lnSpc>
            </a:pPr>
            <a:r>
              <a:rPr lang="en-US" sz="1800" dirty="0" smtClean="0"/>
              <a:t> Payment</a:t>
            </a:r>
          </a:p>
        </p:txBody>
      </p:sp>
      <p:sp>
        <p:nvSpPr>
          <p:cNvPr id="47107" name="Line 2"/>
          <p:cNvSpPr>
            <a:spLocks noChangeShapeType="1"/>
          </p:cNvSpPr>
          <p:nvPr/>
        </p:nvSpPr>
        <p:spPr bwMode="auto">
          <a:xfrm flipH="1">
            <a:off x="1671363" y="2688479"/>
            <a:ext cx="4763" cy="2133600"/>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47110" name="Text Box 5"/>
          <p:cNvSpPr txBox="1">
            <a:spLocks noChangeArrowheads="1"/>
          </p:cNvSpPr>
          <p:nvPr/>
        </p:nvSpPr>
        <p:spPr bwMode="auto">
          <a:xfrm>
            <a:off x="909363" y="4822079"/>
            <a:ext cx="3656013" cy="1234124"/>
          </a:xfrm>
          <a:prstGeom prst="rect">
            <a:avLst/>
          </a:prstGeom>
          <a:solidFill>
            <a:schemeClr val="accent5"/>
          </a:solidFill>
          <a:ln w="9525">
            <a:solidFill>
              <a:schemeClr val="tx1"/>
            </a:solidFill>
            <a:miter lim="800000"/>
            <a:headEnd/>
            <a:tailEnd/>
          </a:ln>
        </p:spPr>
        <p:txBody>
          <a:bodyPr anchor="ctr" anchorCtr="1">
            <a:prstTxWarp prst="textNoShape">
              <a:avLst/>
            </a:prstTxWarp>
          </a:bodyPr>
          <a:lstStyle/>
          <a:p>
            <a:pPr algn="ctr" eaLnBrk="1" hangingPunct="1"/>
            <a:r>
              <a:rPr lang="en-US" sz="2400" dirty="0" smtClean="0"/>
              <a:t>Output Based Aid Management Agencies</a:t>
            </a:r>
            <a:endParaRPr lang="en-US" sz="2400" dirty="0"/>
          </a:p>
        </p:txBody>
      </p:sp>
      <p:sp>
        <p:nvSpPr>
          <p:cNvPr id="47111" name="Text Box 6"/>
          <p:cNvSpPr txBox="1">
            <a:spLocks noChangeArrowheads="1"/>
          </p:cNvSpPr>
          <p:nvPr/>
        </p:nvSpPr>
        <p:spPr bwMode="auto">
          <a:xfrm>
            <a:off x="833163" y="1774079"/>
            <a:ext cx="3656013" cy="914400"/>
          </a:xfrm>
          <a:prstGeom prst="rect">
            <a:avLst/>
          </a:prstGeom>
          <a:solidFill>
            <a:schemeClr val="accent2"/>
          </a:solidFill>
          <a:ln w="9525">
            <a:solidFill>
              <a:schemeClr val="tx1"/>
            </a:solidFill>
            <a:miter lim="800000"/>
            <a:headEnd/>
            <a:tailEnd/>
          </a:ln>
        </p:spPr>
        <p:txBody>
          <a:bodyPr anchor="ctr" anchorCtr="1">
            <a:prstTxWarp prst="textNoShape">
              <a:avLst/>
            </a:prstTxWarp>
          </a:bodyPr>
          <a:lstStyle/>
          <a:p>
            <a:pPr algn="ctr" eaLnBrk="1" hangingPunct="1"/>
            <a:r>
              <a:rPr lang="en-US" sz="2400">
                <a:solidFill>
                  <a:schemeClr val="bg1"/>
                </a:solidFill>
              </a:rPr>
              <a:t>Clinics</a:t>
            </a:r>
          </a:p>
          <a:p>
            <a:pPr algn="ctr" eaLnBrk="1" hangingPunct="1"/>
            <a:r>
              <a:rPr lang="en-US" sz="2400">
                <a:solidFill>
                  <a:schemeClr val="bg1"/>
                </a:solidFill>
              </a:rPr>
              <a:t>(16 at start)</a:t>
            </a:r>
          </a:p>
        </p:txBody>
      </p:sp>
      <p:sp>
        <p:nvSpPr>
          <p:cNvPr id="47112" name="Line 7"/>
          <p:cNvSpPr>
            <a:spLocks noChangeShapeType="1"/>
          </p:cNvSpPr>
          <p:nvPr/>
        </p:nvSpPr>
        <p:spPr bwMode="auto">
          <a:xfrm flipH="1" flipV="1">
            <a:off x="3728763" y="2688479"/>
            <a:ext cx="0" cy="212407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47113" name="Text Box 8"/>
          <p:cNvSpPr txBox="1">
            <a:spLocks noChangeArrowheads="1"/>
          </p:cNvSpPr>
          <p:nvPr/>
        </p:nvSpPr>
        <p:spPr bwMode="auto">
          <a:xfrm>
            <a:off x="756963" y="2840879"/>
            <a:ext cx="1828800" cy="381000"/>
          </a:xfrm>
          <a:prstGeom prst="rect">
            <a:avLst/>
          </a:prstGeom>
          <a:solidFill>
            <a:schemeClr val="accent3"/>
          </a:solidFill>
          <a:ln w="9525">
            <a:solidFill>
              <a:schemeClr val="tx1"/>
            </a:solidFill>
            <a:miter lim="800000"/>
            <a:headEnd/>
            <a:tailEnd/>
          </a:ln>
        </p:spPr>
        <p:txBody>
          <a:bodyPr>
            <a:prstTxWarp prst="textNoShape">
              <a:avLst/>
            </a:prstTxWarp>
          </a:bodyPr>
          <a:lstStyle/>
          <a:p>
            <a:pPr algn="ctr" eaLnBrk="1" hangingPunct="1"/>
            <a:r>
              <a:rPr lang="en-US" sz="1800"/>
              <a:t>prepare claims</a:t>
            </a:r>
          </a:p>
        </p:txBody>
      </p:sp>
      <p:sp>
        <p:nvSpPr>
          <p:cNvPr id="477193" name="Text Box 9"/>
          <p:cNvSpPr txBox="1">
            <a:spLocks noChangeArrowheads="1"/>
          </p:cNvSpPr>
          <p:nvPr/>
        </p:nvSpPr>
        <p:spPr bwMode="auto">
          <a:xfrm>
            <a:off x="756963" y="3374279"/>
            <a:ext cx="1828800" cy="381000"/>
          </a:xfrm>
          <a:prstGeom prst="rect">
            <a:avLst/>
          </a:prstGeom>
          <a:solidFill>
            <a:schemeClr val="accent3"/>
          </a:solidFill>
          <a:ln w="9525">
            <a:solidFill>
              <a:schemeClr val="tx1"/>
            </a:solidFill>
            <a:miter lim="800000"/>
            <a:headEnd/>
            <a:tailEnd/>
          </a:ln>
        </p:spPr>
        <p:txBody>
          <a:bodyPr>
            <a:prstTxWarp prst="textNoShape">
              <a:avLst/>
            </a:prstTxWarp>
          </a:bodyPr>
          <a:lstStyle/>
          <a:p>
            <a:pPr algn="ctr" eaLnBrk="1" hangingPunct="1"/>
            <a:r>
              <a:rPr lang="en-US" sz="1800" dirty="0"/>
              <a:t>batch claims</a:t>
            </a:r>
          </a:p>
        </p:txBody>
      </p:sp>
      <p:sp>
        <p:nvSpPr>
          <p:cNvPr id="477194" name="Text Box 10"/>
          <p:cNvSpPr txBox="1">
            <a:spLocks noChangeArrowheads="1"/>
          </p:cNvSpPr>
          <p:nvPr/>
        </p:nvSpPr>
        <p:spPr bwMode="auto">
          <a:xfrm>
            <a:off x="756963" y="3907679"/>
            <a:ext cx="1828800" cy="381000"/>
          </a:xfrm>
          <a:prstGeom prst="rect">
            <a:avLst/>
          </a:prstGeom>
          <a:solidFill>
            <a:schemeClr val="accent3"/>
          </a:solidFill>
          <a:ln w="9525">
            <a:solidFill>
              <a:schemeClr val="tx1"/>
            </a:solidFill>
            <a:miter lim="800000"/>
            <a:headEnd/>
            <a:tailEnd/>
          </a:ln>
        </p:spPr>
        <p:txBody>
          <a:bodyPr>
            <a:prstTxWarp prst="textNoShape">
              <a:avLst/>
            </a:prstTxWarp>
          </a:bodyPr>
          <a:lstStyle/>
          <a:p>
            <a:pPr algn="ctr" eaLnBrk="1" hangingPunct="1"/>
            <a:r>
              <a:rPr lang="en-US" sz="1800"/>
              <a:t>deliver claims</a:t>
            </a:r>
          </a:p>
        </p:txBody>
      </p:sp>
      <p:sp>
        <p:nvSpPr>
          <p:cNvPr id="477195" name="Text Box 11"/>
          <p:cNvSpPr txBox="1">
            <a:spLocks noChangeArrowheads="1"/>
          </p:cNvSpPr>
          <p:nvPr/>
        </p:nvSpPr>
        <p:spPr bwMode="auto">
          <a:xfrm>
            <a:off x="2814363" y="4212479"/>
            <a:ext cx="1828800" cy="381000"/>
          </a:xfrm>
          <a:prstGeom prst="rect">
            <a:avLst/>
          </a:prstGeom>
          <a:solidFill>
            <a:schemeClr val="accent3"/>
          </a:solidFill>
          <a:ln w="9525">
            <a:solidFill>
              <a:schemeClr val="tx1"/>
            </a:solidFill>
            <a:miter lim="800000"/>
            <a:headEnd/>
            <a:tailEnd/>
          </a:ln>
        </p:spPr>
        <p:txBody>
          <a:bodyPr>
            <a:prstTxWarp prst="textNoShape">
              <a:avLst/>
            </a:prstTxWarp>
          </a:bodyPr>
          <a:lstStyle/>
          <a:p>
            <a:pPr algn="ctr" eaLnBrk="1" hangingPunct="1"/>
            <a:r>
              <a:rPr lang="en-US" sz="1800"/>
              <a:t> data entry</a:t>
            </a:r>
          </a:p>
        </p:txBody>
      </p:sp>
      <p:sp>
        <p:nvSpPr>
          <p:cNvPr id="47117" name="Text Box 12"/>
          <p:cNvSpPr txBox="1">
            <a:spLocks noChangeArrowheads="1"/>
          </p:cNvSpPr>
          <p:nvPr/>
        </p:nvSpPr>
        <p:spPr bwMode="auto">
          <a:xfrm>
            <a:off x="2814363" y="3679079"/>
            <a:ext cx="1828800" cy="381000"/>
          </a:xfrm>
          <a:prstGeom prst="rect">
            <a:avLst/>
          </a:prstGeom>
          <a:solidFill>
            <a:schemeClr val="accent3"/>
          </a:solidFill>
          <a:ln w="9525">
            <a:solidFill>
              <a:schemeClr val="tx1"/>
            </a:solidFill>
            <a:miter lim="800000"/>
            <a:headEnd/>
            <a:tailEnd/>
          </a:ln>
        </p:spPr>
        <p:txBody>
          <a:bodyPr>
            <a:prstTxWarp prst="textNoShape">
              <a:avLst/>
            </a:prstTxWarp>
          </a:bodyPr>
          <a:lstStyle/>
          <a:p>
            <a:pPr algn="ctr" eaLnBrk="1" hangingPunct="1"/>
            <a:r>
              <a:rPr lang="en-US" sz="1800"/>
              <a:t>approve claims</a:t>
            </a:r>
          </a:p>
        </p:txBody>
      </p:sp>
      <p:sp>
        <p:nvSpPr>
          <p:cNvPr id="47118" name="Text Box 13"/>
          <p:cNvSpPr txBox="1">
            <a:spLocks noChangeArrowheads="1"/>
          </p:cNvSpPr>
          <p:nvPr/>
        </p:nvSpPr>
        <p:spPr bwMode="auto">
          <a:xfrm>
            <a:off x="2814363" y="3145679"/>
            <a:ext cx="1828800" cy="381000"/>
          </a:xfrm>
          <a:prstGeom prst="rect">
            <a:avLst/>
          </a:prstGeom>
          <a:solidFill>
            <a:schemeClr val="accent3"/>
          </a:solidFill>
          <a:ln w="9525">
            <a:solidFill>
              <a:schemeClr val="tx1"/>
            </a:solidFill>
            <a:miter lim="800000"/>
            <a:headEnd/>
            <a:tailEnd/>
          </a:ln>
        </p:spPr>
        <p:txBody>
          <a:bodyPr>
            <a:prstTxWarp prst="textNoShape">
              <a:avLst/>
            </a:prstTxWarp>
          </a:bodyPr>
          <a:lstStyle/>
          <a:p>
            <a:pPr algn="ctr" eaLnBrk="1" hangingPunct="1"/>
            <a:r>
              <a:rPr lang="en-US" sz="1800"/>
              <a:t>pay claims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a:defRPr/>
            </a:pPr>
            <a:fld id="{567E693B-67D3-494A-89E3-44E6041DF588}" type="slidenum">
              <a:rPr lang="en-US" altLang="ja-JP" smtClean="0"/>
              <a:pPr>
                <a:defRPr/>
              </a:pPr>
              <a:t>19</a:t>
            </a:fld>
            <a:endParaRPr lang="en-US" altLang="ja-JP"/>
          </a:p>
        </p:txBody>
      </p:sp>
      <p:sp>
        <p:nvSpPr>
          <p:cNvPr id="55299" name="Rectangle 2"/>
          <p:cNvSpPr>
            <a:spLocks noGrp="1" noChangeArrowheads="1"/>
          </p:cNvSpPr>
          <p:nvPr>
            <p:ph type="title"/>
          </p:nvPr>
        </p:nvSpPr>
        <p:spPr/>
        <p:txBody>
          <a:bodyPr/>
          <a:lstStyle/>
          <a:p>
            <a:pPr eaLnBrk="1" hangingPunct="1"/>
            <a:r>
              <a:rPr lang="en-US"/>
              <a:t>A Place of Contention</a:t>
            </a:r>
          </a:p>
        </p:txBody>
      </p:sp>
      <p:sp>
        <p:nvSpPr>
          <p:cNvPr id="55300" name="Rectangle 3"/>
          <p:cNvSpPr>
            <a:spLocks noGrp="1" noChangeArrowheads="1"/>
          </p:cNvSpPr>
          <p:nvPr>
            <p:ph type="body" sz="half" idx="1"/>
          </p:nvPr>
        </p:nvSpPr>
        <p:spPr>
          <a:xfrm>
            <a:off x="571500" y="1981200"/>
            <a:ext cx="4627563" cy="3810000"/>
          </a:xfrm>
        </p:spPr>
        <p:txBody>
          <a:bodyPr/>
          <a:lstStyle/>
          <a:p>
            <a:pPr algn="just" eaLnBrk="1" hangingPunct="1">
              <a:lnSpc>
                <a:spcPct val="100000"/>
              </a:lnSpc>
              <a:spcBef>
                <a:spcPct val="0"/>
              </a:spcBef>
            </a:pPr>
            <a:r>
              <a:rPr lang="en-US" sz="1600">
                <a:latin typeface="Arial" charset="0"/>
              </a:rPr>
              <a:t>Hope Clinic</a:t>
            </a:r>
          </a:p>
          <a:p>
            <a:pPr marL="457200" lvl="1" indent="111125" algn="just"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Claims submitted: </a:t>
            </a:r>
            <a:r>
              <a:rPr lang="en-US" sz="1600" b="1">
                <a:solidFill>
                  <a:schemeClr val="folHlink"/>
                </a:solidFill>
                <a:latin typeface="Arial" charset="0"/>
              </a:rPr>
              <a:t>100</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Approved: </a:t>
            </a:r>
            <a:r>
              <a:rPr lang="en-US" sz="1600" b="1">
                <a:solidFill>
                  <a:schemeClr val="folHlink"/>
                </a:solidFill>
                <a:latin typeface="Arial" charset="0"/>
              </a:rPr>
              <a:t>58</a:t>
            </a:r>
            <a:r>
              <a:rPr lang="en-US" sz="1600">
                <a:latin typeface="Arial" charset="0"/>
              </a:rPr>
              <a:t>, </a:t>
            </a:r>
            <a:r>
              <a:rPr lang="en-US" sz="1600">
                <a:solidFill>
                  <a:schemeClr val="accent2"/>
                </a:solidFill>
                <a:latin typeface="Arial" charset="0"/>
              </a:rPr>
              <a:t>$291</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Adjusted: </a:t>
            </a:r>
            <a:r>
              <a:rPr lang="en-US" sz="1600" b="1">
                <a:solidFill>
                  <a:schemeClr val="folHlink"/>
                </a:solidFill>
                <a:latin typeface="Arial" charset="0"/>
              </a:rPr>
              <a:t>41</a:t>
            </a:r>
            <a:r>
              <a:rPr lang="en-US" sz="1600">
                <a:latin typeface="Arial" charset="0"/>
              </a:rPr>
              <a:t>, </a:t>
            </a:r>
            <a:r>
              <a:rPr lang="en-US" sz="1600">
                <a:solidFill>
                  <a:schemeClr val="accent2"/>
                </a:solidFill>
                <a:latin typeface="Arial" charset="0"/>
              </a:rPr>
              <a:t>$191</a:t>
            </a:r>
            <a:r>
              <a:rPr lang="en-US" sz="1600">
                <a:latin typeface="Arial" charset="0"/>
              </a:rPr>
              <a:t> paid, </a:t>
            </a:r>
            <a:r>
              <a:rPr lang="en-US" sz="1600">
                <a:solidFill>
                  <a:schemeClr val="hlink"/>
                </a:solidFill>
                <a:latin typeface="Arial" charset="0"/>
              </a:rPr>
              <a:t>$88</a:t>
            </a:r>
            <a:r>
              <a:rPr lang="en-US" sz="1600">
                <a:latin typeface="Arial" charset="0"/>
              </a:rPr>
              <a:t> disputed</a:t>
            </a: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Quarantined: </a:t>
            </a:r>
            <a:r>
              <a:rPr lang="en-US" sz="1600" b="1">
                <a:solidFill>
                  <a:schemeClr val="folHlink"/>
                </a:solidFill>
                <a:latin typeface="Arial" charset="0"/>
              </a:rPr>
              <a:t>1</a:t>
            </a:r>
            <a:r>
              <a:rPr lang="en-US" sz="1600">
                <a:latin typeface="Arial" charset="0"/>
              </a:rPr>
              <a:t>, </a:t>
            </a:r>
            <a:r>
              <a:rPr lang="en-US" sz="1600">
                <a:solidFill>
                  <a:schemeClr val="hlink"/>
                </a:solidFill>
                <a:latin typeface="Arial" charset="0"/>
              </a:rPr>
              <a:t>$9</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Rejected: </a:t>
            </a:r>
            <a:r>
              <a:rPr lang="en-US" sz="1600" i="1">
                <a:solidFill>
                  <a:schemeClr val="folHlink"/>
                </a:solidFill>
                <a:latin typeface="Arial" charset="0"/>
              </a:rPr>
              <a:t>none</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Total Requested: </a:t>
            </a:r>
            <a:r>
              <a:rPr lang="en-US" sz="1600">
                <a:solidFill>
                  <a:schemeClr val="accent2"/>
                </a:solidFill>
                <a:latin typeface="Arial" charset="0"/>
              </a:rPr>
              <a:t>$580</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Total Paid: </a:t>
            </a:r>
            <a:r>
              <a:rPr lang="en-US" sz="1600">
                <a:solidFill>
                  <a:schemeClr val="accent2"/>
                </a:solidFill>
                <a:latin typeface="Arial" charset="0"/>
              </a:rPr>
              <a:t>$483</a:t>
            </a:r>
            <a:r>
              <a:rPr lang="en-US" sz="1600">
                <a:latin typeface="Arial" charset="0"/>
              </a:rPr>
              <a:t> (difference: </a:t>
            </a:r>
            <a:r>
              <a:rPr lang="en-US" sz="1600">
                <a:solidFill>
                  <a:schemeClr val="hlink"/>
                </a:solidFill>
                <a:latin typeface="Arial" charset="0"/>
              </a:rPr>
              <a:t>$97</a:t>
            </a:r>
            <a:r>
              <a:rPr lang="en-US" sz="1600">
                <a:latin typeface="Arial" charset="0"/>
              </a:rPr>
              <a:t>)</a:t>
            </a:r>
          </a:p>
          <a:p>
            <a:pPr algn="just" eaLnBrk="1" hangingPunct="1">
              <a:lnSpc>
                <a:spcPct val="100000"/>
              </a:lnSpc>
            </a:pPr>
            <a:r>
              <a:rPr lang="en-US" sz="1800">
                <a:latin typeface="Arial" charset="0"/>
              </a:rPr>
              <a:t>Angella</a:t>
            </a:r>
            <a:r>
              <a:rPr lang="en-US" sz="1600">
                <a:latin typeface="Arial" charset="0"/>
              </a:rPr>
              <a:t> Domicillary</a:t>
            </a:r>
          </a:p>
          <a:p>
            <a:pPr marL="457200" lvl="1" indent="111125" algn="just"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Claims submitted: </a:t>
            </a:r>
            <a:r>
              <a:rPr lang="en-US" sz="1600" b="1">
                <a:solidFill>
                  <a:schemeClr val="folHlink"/>
                </a:solidFill>
                <a:latin typeface="Arial" charset="0"/>
              </a:rPr>
              <a:t>294</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Approved: </a:t>
            </a:r>
            <a:r>
              <a:rPr lang="en-US" sz="1600" b="1">
                <a:solidFill>
                  <a:schemeClr val="folHlink"/>
                </a:solidFill>
                <a:latin typeface="Arial" charset="0"/>
              </a:rPr>
              <a:t>259</a:t>
            </a:r>
            <a:r>
              <a:rPr lang="en-US" sz="1600">
                <a:latin typeface="Arial" charset="0"/>
              </a:rPr>
              <a:t> (88%), </a:t>
            </a:r>
            <a:r>
              <a:rPr lang="en-US" sz="1600">
                <a:solidFill>
                  <a:schemeClr val="accent2"/>
                </a:solidFill>
                <a:latin typeface="Arial" charset="0"/>
              </a:rPr>
              <a:t>$1379</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Adjusted: </a:t>
            </a:r>
            <a:r>
              <a:rPr lang="en-US" sz="1600" b="1">
                <a:solidFill>
                  <a:schemeClr val="folHlink"/>
                </a:solidFill>
                <a:latin typeface="Arial" charset="0"/>
              </a:rPr>
              <a:t>27</a:t>
            </a:r>
            <a:r>
              <a:rPr lang="en-US" sz="1600">
                <a:latin typeface="Arial" charset="0"/>
              </a:rPr>
              <a:t> (9%), </a:t>
            </a:r>
            <a:r>
              <a:rPr lang="en-US" sz="1600">
                <a:solidFill>
                  <a:schemeClr val="accent2"/>
                </a:solidFill>
                <a:latin typeface="Arial" charset="0"/>
              </a:rPr>
              <a:t>$149</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Quarantined: </a:t>
            </a:r>
            <a:r>
              <a:rPr lang="en-US" sz="1600" i="1">
                <a:solidFill>
                  <a:schemeClr val="folHlink"/>
                </a:solidFill>
                <a:latin typeface="Arial" charset="0"/>
              </a:rPr>
              <a:t>none</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Rejected: </a:t>
            </a:r>
            <a:r>
              <a:rPr lang="en-US" sz="1600" b="1">
                <a:solidFill>
                  <a:schemeClr val="folHlink"/>
                </a:solidFill>
                <a:latin typeface="Arial" charset="0"/>
              </a:rPr>
              <a:t>8</a:t>
            </a:r>
            <a:r>
              <a:rPr lang="en-US" sz="1600">
                <a:latin typeface="Arial" charset="0"/>
              </a:rPr>
              <a:t> (3%), </a:t>
            </a:r>
            <a:r>
              <a:rPr lang="en-US" sz="1600">
                <a:solidFill>
                  <a:schemeClr val="hlink"/>
                </a:solidFill>
                <a:latin typeface="Arial" charset="0"/>
              </a:rPr>
              <a:t>$51</a:t>
            </a:r>
            <a:endParaRPr lang="en-US" sz="1600">
              <a:latin typeface="Arial" charset="0"/>
            </a:endParaRPr>
          </a:p>
          <a:p>
            <a:pPr marL="457200" lvl="1" indent="111125" eaLnBrk="1" hangingPunct="1">
              <a:lnSpc>
                <a:spcPct val="90000"/>
              </a:lnSpc>
              <a:spcBef>
                <a:spcPct val="0"/>
              </a:spcBef>
            </a:pPr>
            <a:r>
              <a:rPr lang="en-US" sz="1600">
                <a:latin typeface="Arial" charset="0"/>
                <a:ea typeface="Times New Roman" charset="0"/>
                <a:cs typeface="Times New Roman" charset="0"/>
              </a:rPr>
              <a:t>	</a:t>
            </a:r>
            <a:r>
              <a:rPr lang="en-US" sz="1600">
                <a:latin typeface="Arial" charset="0"/>
              </a:rPr>
              <a:t>Total Requested: </a:t>
            </a:r>
            <a:r>
              <a:rPr lang="en-US" sz="1600">
                <a:solidFill>
                  <a:schemeClr val="accent2"/>
                </a:solidFill>
                <a:latin typeface="Arial" charset="0"/>
              </a:rPr>
              <a:t>$1642</a:t>
            </a:r>
            <a:endParaRPr lang="en-US" sz="1600">
              <a:latin typeface="Arial" charset="0"/>
            </a:endParaRPr>
          </a:p>
          <a:p>
            <a:pPr marL="457200" lvl="1" indent="111125" algn="just" eaLnBrk="1" hangingPunct="1">
              <a:lnSpc>
                <a:spcPct val="90000"/>
              </a:lnSpc>
              <a:spcBef>
                <a:spcPct val="0"/>
              </a:spcBef>
              <a:spcAft>
                <a:spcPts val="400"/>
              </a:spcAft>
            </a:pPr>
            <a:r>
              <a:rPr lang="en-US" sz="1600">
                <a:latin typeface="Arial" charset="0"/>
                <a:ea typeface="Times New Roman" charset="0"/>
                <a:cs typeface="Times New Roman" charset="0"/>
              </a:rPr>
              <a:t>	</a:t>
            </a:r>
            <a:r>
              <a:rPr lang="en-US" sz="1600">
                <a:latin typeface="Arial" charset="0"/>
              </a:rPr>
              <a:t>Total Paid: </a:t>
            </a:r>
            <a:r>
              <a:rPr lang="en-US" sz="1600">
                <a:solidFill>
                  <a:schemeClr val="accent2"/>
                </a:solidFill>
                <a:latin typeface="Arial" charset="0"/>
              </a:rPr>
              <a:t>$1526</a:t>
            </a:r>
            <a:r>
              <a:rPr lang="en-US" sz="1600">
                <a:latin typeface="Arial" charset="0"/>
              </a:rPr>
              <a:t> (difference: </a:t>
            </a:r>
            <a:r>
              <a:rPr lang="en-US" sz="1600">
                <a:solidFill>
                  <a:schemeClr val="hlink"/>
                </a:solidFill>
                <a:latin typeface="Arial" charset="0"/>
              </a:rPr>
              <a:t>$114</a:t>
            </a:r>
            <a:r>
              <a:rPr lang="en-US" sz="1600">
                <a:latin typeface="Arial" charset="0"/>
              </a:rPr>
              <a:t>)</a:t>
            </a:r>
          </a:p>
        </p:txBody>
      </p:sp>
      <p:pic>
        <p:nvPicPr>
          <p:cNvPr id="9" name="Picture 8"/>
          <p:cNvPicPr>
            <a:picLocks noChangeAspect="1"/>
          </p:cNvPicPr>
          <p:nvPr/>
        </p:nvPicPr>
        <p:blipFill>
          <a:blip r:embed="rId3"/>
          <a:stretch>
            <a:fillRect/>
          </a:stretch>
        </p:blipFill>
        <p:spPr>
          <a:xfrm>
            <a:off x="5271770" y="1766570"/>
            <a:ext cx="2673350" cy="411368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D4FEEC83-B958-974A-8842-0D5A5AE07768}" type="slidenum">
              <a:rPr lang="en-US" altLang="ja-JP" smtClean="0"/>
              <a:pPr>
                <a:defRPr/>
              </a:pPr>
              <a:t>2</a:t>
            </a:fld>
            <a:endParaRPr lang="en-US" altLang="ja-JP"/>
          </a:p>
        </p:txBody>
      </p:sp>
      <p:sp>
        <p:nvSpPr>
          <p:cNvPr id="29700" name="Rectangle 2"/>
          <p:cNvSpPr>
            <a:spLocks noGrp="1" noChangeArrowheads="1"/>
          </p:cNvSpPr>
          <p:nvPr>
            <p:ph type="title"/>
          </p:nvPr>
        </p:nvSpPr>
        <p:spPr>
          <a:xfrm>
            <a:off x="571500" y="496889"/>
            <a:ext cx="8001000" cy="804068"/>
          </a:xfrm>
        </p:spPr>
        <p:txBody>
          <a:bodyPr>
            <a:normAutofit/>
          </a:bodyPr>
          <a:lstStyle/>
          <a:p>
            <a:pPr eaLnBrk="1" hangingPunct="1"/>
            <a:r>
              <a:rPr lang="en-US" sz="3600" dirty="0" smtClean="0"/>
              <a:t>Claim Mobile</a:t>
            </a:r>
            <a:endParaRPr lang="en-US" sz="3600" dirty="0"/>
          </a:p>
        </p:txBody>
      </p:sp>
      <p:sp>
        <p:nvSpPr>
          <p:cNvPr id="29701" name="Rectangle 7"/>
          <p:cNvSpPr>
            <a:spLocks noGrp="1" noChangeArrowheads="1"/>
          </p:cNvSpPr>
          <p:nvPr>
            <p:ph type="body" sz="half" idx="2"/>
          </p:nvPr>
        </p:nvSpPr>
        <p:spPr>
          <a:xfrm>
            <a:off x="3733800" y="3864579"/>
            <a:ext cx="4724400" cy="2491771"/>
          </a:xfrm>
        </p:spPr>
        <p:txBody>
          <a:bodyPr>
            <a:normAutofit/>
          </a:bodyPr>
          <a:lstStyle/>
          <a:p>
            <a:pPr marL="342900" indent="-342900" eaLnBrk="1" hangingPunct="1">
              <a:lnSpc>
                <a:spcPct val="90000"/>
              </a:lnSpc>
            </a:pPr>
            <a:r>
              <a:rPr lang="en-US" sz="2000" dirty="0"/>
              <a:t>Using mobile phones as a platform for facilitating information management</a:t>
            </a:r>
          </a:p>
          <a:p>
            <a:pPr marL="742950" lvl="1" indent="-285750" eaLnBrk="1" hangingPunct="1">
              <a:lnSpc>
                <a:spcPct val="90000"/>
              </a:lnSpc>
            </a:pPr>
            <a:r>
              <a:rPr lang="en-US" sz="1800" dirty="0"/>
              <a:t>Dynamic, self-verifying forms</a:t>
            </a:r>
          </a:p>
          <a:p>
            <a:pPr marL="742950" lvl="1" indent="-285750" eaLnBrk="1" hangingPunct="1">
              <a:lnSpc>
                <a:spcPct val="90000"/>
              </a:lnSpc>
            </a:pPr>
            <a:r>
              <a:rPr lang="en-US" sz="1800" dirty="0"/>
              <a:t>GPRS-based form submission and approval</a:t>
            </a:r>
          </a:p>
          <a:p>
            <a:pPr marL="742950" lvl="1" indent="-285750" eaLnBrk="1" hangingPunct="1">
              <a:lnSpc>
                <a:spcPct val="90000"/>
              </a:lnSpc>
            </a:pPr>
            <a:r>
              <a:rPr lang="en-US" sz="1800" dirty="0"/>
              <a:t>Phone-based clinic data management</a:t>
            </a:r>
          </a:p>
          <a:p>
            <a:pPr marL="742950" lvl="1" indent="-285750" eaLnBrk="1" hangingPunct="1">
              <a:lnSpc>
                <a:spcPct val="90000"/>
              </a:lnSpc>
            </a:pPr>
            <a:r>
              <a:rPr lang="en-US" sz="1800" dirty="0"/>
              <a:t>Improved communications loop</a:t>
            </a:r>
          </a:p>
          <a:p>
            <a:pPr marL="742950" lvl="1" indent="-285750" eaLnBrk="1" hangingPunct="1">
              <a:lnSpc>
                <a:spcPct val="90000"/>
              </a:lnSpc>
              <a:buFontTx/>
              <a:buNone/>
            </a:pPr>
            <a:endParaRPr lang="en-US" sz="1800" dirty="0"/>
          </a:p>
        </p:txBody>
      </p:sp>
      <p:pic>
        <p:nvPicPr>
          <p:cNvPr id="29702" name="Picture 8"/>
          <p:cNvPicPr>
            <a:picLocks noChangeAspect="1" noChangeArrowheads="1"/>
          </p:cNvPicPr>
          <p:nvPr/>
        </p:nvPicPr>
        <p:blipFill>
          <a:blip r:embed="rId4"/>
          <a:srcRect/>
          <a:stretch>
            <a:fillRect/>
          </a:stretch>
        </p:blipFill>
        <p:spPr bwMode="auto">
          <a:xfrm>
            <a:off x="3960813" y="2463006"/>
            <a:ext cx="1993900" cy="1239837"/>
          </a:xfrm>
          <a:prstGeom prst="rect">
            <a:avLst/>
          </a:prstGeom>
          <a:noFill/>
          <a:ln w="9525">
            <a:noFill/>
            <a:miter lim="800000"/>
            <a:headEnd/>
            <a:tailEnd/>
          </a:ln>
        </p:spPr>
      </p:pic>
      <p:sp>
        <p:nvSpPr>
          <p:cNvPr id="29703" name="Text Box 9"/>
          <p:cNvSpPr txBox="1">
            <a:spLocks noChangeArrowheads="1"/>
          </p:cNvSpPr>
          <p:nvPr/>
        </p:nvSpPr>
        <p:spPr bwMode="auto">
          <a:xfrm>
            <a:off x="571500" y="1300956"/>
            <a:ext cx="2657475" cy="457200"/>
          </a:xfrm>
          <a:prstGeom prst="rect">
            <a:avLst/>
          </a:prstGeom>
          <a:noFill/>
          <a:ln w="9525">
            <a:noFill/>
            <a:miter lim="800000"/>
            <a:headEnd/>
            <a:tailEnd/>
          </a:ln>
        </p:spPr>
        <p:txBody>
          <a:bodyPr wrap="none">
            <a:prstTxWarp prst="textNoShape">
              <a:avLst/>
            </a:prstTxWarp>
            <a:spAutoFit/>
          </a:bodyPr>
          <a:lstStyle/>
          <a:p>
            <a:r>
              <a:rPr lang="en-US" sz="2400" dirty="0"/>
              <a:t>from paper form…</a:t>
            </a:r>
          </a:p>
        </p:txBody>
      </p:sp>
      <p:sp>
        <p:nvSpPr>
          <p:cNvPr id="29704" name="Text Box 10"/>
          <p:cNvSpPr txBox="1">
            <a:spLocks noChangeArrowheads="1"/>
          </p:cNvSpPr>
          <p:nvPr/>
        </p:nvSpPr>
        <p:spPr bwMode="auto">
          <a:xfrm>
            <a:off x="4584700" y="1835150"/>
            <a:ext cx="1370013" cy="457200"/>
          </a:xfrm>
          <a:prstGeom prst="rect">
            <a:avLst/>
          </a:prstGeom>
          <a:noFill/>
          <a:ln w="9525">
            <a:noFill/>
            <a:miter lim="800000"/>
            <a:headEnd/>
            <a:tailEnd/>
          </a:ln>
        </p:spPr>
        <p:txBody>
          <a:bodyPr wrap="none">
            <a:prstTxWarp prst="textNoShape">
              <a:avLst/>
            </a:prstTxWarp>
            <a:spAutoFit/>
          </a:bodyPr>
          <a:lstStyle/>
          <a:p>
            <a:r>
              <a:rPr lang="en-US" sz="2400" dirty="0"/>
              <a:t>to phone</a:t>
            </a:r>
          </a:p>
        </p:txBody>
      </p:sp>
      <p:graphicFrame>
        <p:nvGraphicFramePr>
          <p:cNvPr id="29698" name="Object 2"/>
          <p:cNvGraphicFramePr>
            <a:graphicFrameLocks noChangeAspect="1"/>
          </p:cNvGraphicFramePr>
          <p:nvPr/>
        </p:nvGraphicFramePr>
        <p:xfrm>
          <a:off x="669195" y="1835150"/>
          <a:ext cx="2887662" cy="4064000"/>
        </p:xfrm>
        <a:graphic>
          <a:graphicData uri="http://schemas.openxmlformats.org/presentationml/2006/ole">
            <p:oleObj spid="_x0000_s22530" name="Photo Editor Photo" r:id="rId5" imgW="5001323" imgH="7039958" progId="">
              <p:embed/>
            </p:oleObj>
          </a:graphicData>
        </a:graphic>
      </p:graphicFrame>
      <p:pic>
        <p:nvPicPr>
          <p:cNvPr id="29705" name="Picture 119" descr="9_.gif"/>
          <p:cNvPicPr>
            <a:picLocks noChangeAspect="1"/>
          </p:cNvPicPr>
          <p:nvPr/>
        </p:nvPicPr>
        <p:blipFill>
          <a:blip r:embed="rId6"/>
          <a:srcRect/>
          <a:stretch>
            <a:fillRect/>
          </a:stretch>
        </p:blipFill>
        <p:spPr bwMode="auto">
          <a:xfrm>
            <a:off x="6368019" y="1300956"/>
            <a:ext cx="1728788" cy="240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2C2E5344-9523-9B4A-B110-2496EA756418}" type="slidenum">
              <a:rPr lang="en-US" altLang="ja-JP" smtClean="0"/>
              <a:pPr>
                <a:defRPr/>
              </a:pPr>
              <a:t>20</a:t>
            </a:fld>
            <a:endParaRPr lang="en-US" altLang="ja-JP"/>
          </a:p>
        </p:txBody>
      </p:sp>
      <p:sp>
        <p:nvSpPr>
          <p:cNvPr id="69635" name="Rectangle 50"/>
          <p:cNvSpPr>
            <a:spLocks noGrp="1" noChangeArrowheads="1"/>
          </p:cNvSpPr>
          <p:nvPr>
            <p:ph type="title"/>
          </p:nvPr>
        </p:nvSpPr>
        <p:spPr/>
        <p:txBody>
          <a:bodyPr/>
          <a:lstStyle/>
          <a:p>
            <a:pPr eaLnBrk="1" hangingPunct="1"/>
            <a:r>
              <a:rPr lang="en-US" dirty="0" smtClean="0"/>
              <a:t>Service Provider Perspectives</a:t>
            </a:r>
          </a:p>
        </p:txBody>
      </p:sp>
      <p:sp>
        <p:nvSpPr>
          <p:cNvPr id="98" name="Rounded Rectangular Callout 97"/>
          <p:cNvSpPr/>
          <p:nvPr/>
        </p:nvSpPr>
        <p:spPr>
          <a:xfrm flipH="1">
            <a:off x="4687888" y="3938588"/>
            <a:ext cx="1368425" cy="866775"/>
          </a:xfrm>
          <a:prstGeom prst="wedgeRoundRectCallout">
            <a:avLst>
              <a:gd name="adj1" fmla="val -22584"/>
              <a:gd name="adj2" fmla="val 48669"/>
              <a:gd name="adj3" fmla="val 16667"/>
            </a:avLst>
          </a:prstGeom>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pPr algn="ctr" defTabSz="3657600" eaLnBrk="1" hangingPunct="1">
              <a:defRPr/>
            </a:pPr>
            <a:r>
              <a:rPr lang="en-US" sz="1600">
                <a:solidFill>
                  <a:srgbClr val="000000"/>
                </a:solidFill>
                <a:latin typeface="Gill Sans MT" charset="-18"/>
              </a:rPr>
              <a:t>3/12 have not gotten feedback</a:t>
            </a:r>
          </a:p>
        </p:txBody>
      </p:sp>
      <p:sp>
        <p:nvSpPr>
          <p:cNvPr id="498802" name="Text Box 114"/>
          <p:cNvSpPr txBox="1">
            <a:spLocks noChangeArrowheads="1"/>
          </p:cNvSpPr>
          <p:nvPr/>
        </p:nvSpPr>
        <p:spPr bwMode="auto">
          <a:xfrm>
            <a:off x="5055707" y="4804647"/>
            <a:ext cx="1797052" cy="97051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ctr" defTabSz="3657600" eaLnBrk="1" hangingPunct="1">
              <a:defRPr/>
            </a:pPr>
            <a:r>
              <a:rPr lang="en-US" sz="1600">
                <a:solidFill>
                  <a:srgbClr val="000000"/>
                </a:solidFill>
                <a:latin typeface="Gill Sans MT" charset="-18"/>
              </a:rPr>
              <a:t>4/12 don’t know how many claims have been rejected</a:t>
            </a:r>
          </a:p>
        </p:txBody>
      </p:sp>
      <p:sp>
        <p:nvSpPr>
          <p:cNvPr id="498808" name="Text Box 120"/>
          <p:cNvSpPr txBox="1">
            <a:spLocks noChangeArrowheads="1"/>
          </p:cNvSpPr>
          <p:nvPr/>
        </p:nvSpPr>
        <p:spPr bwMode="auto">
          <a:xfrm>
            <a:off x="4796300" y="2063567"/>
            <a:ext cx="1558615" cy="92802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ctr" defTabSz="3657600" eaLnBrk="1" hangingPunct="1">
              <a:defRPr/>
            </a:pPr>
            <a:r>
              <a:rPr lang="en-US" sz="1600" b="1">
                <a:solidFill>
                  <a:srgbClr val="000000"/>
                </a:solidFill>
                <a:latin typeface="Gill Sans MT" charset="-18"/>
              </a:rPr>
              <a:t>12/12 own a mobile phone</a:t>
            </a:r>
          </a:p>
        </p:txBody>
      </p:sp>
      <p:sp>
        <p:nvSpPr>
          <p:cNvPr id="498811" name="Text Box 123"/>
          <p:cNvSpPr txBox="1">
            <a:spLocks noChangeArrowheads="1"/>
          </p:cNvSpPr>
          <p:nvPr/>
        </p:nvSpPr>
        <p:spPr bwMode="auto">
          <a:xfrm>
            <a:off x="6600825" y="3479800"/>
            <a:ext cx="1865313" cy="8572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defTabSz="3657600" eaLnBrk="1" hangingPunct="1">
              <a:defRPr/>
            </a:pPr>
            <a:r>
              <a:rPr lang="en-US" sz="1600">
                <a:solidFill>
                  <a:srgbClr val="000000"/>
                </a:solidFill>
                <a:latin typeface="Gill Sans MT" charset="-18"/>
              </a:rPr>
              <a:t>11/12 complete claims forms during consultation</a:t>
            </a:r>
          </a:p>
        </p:txBody>
      </p:sp>
      <p:sp>
        <p:nvSpPr>
          <p:cNvPr id="22" name="TextBox 21"/>
          <p:cNvSpPr txBox="1"/>
          <p:nvPr/>
        </p:nvSpPr>
        <p:spPr>
          <a:xfrm>
            <a:off x="6780877" y="2204627"/>
            <a:ext cx="1677247" cy="1077218"/>
          </a:xfrm>
          <a:prstGeom prst="rect">
            <a:avLst/>
          </a:prstGeom>
        </p:spPr>
        <p:style>
          <a:lnRef idx="0">
            <a:schemeClr val="accent2"/>
          </a:lnRef>
          <a:fillRef idx="3">
            <a:schemeClr val="accent2"/>
          </a:fillRef>
          <a:effectRef idx="3">
            <a:schemeClr val="accent2"/>
          </a:effectRef>
          <a:fontRef idx="minor">
            <a:schemeClr val="lt1"/>
          </a:fontRef>
        </p:style>
        <p:txBody>
          <a:bodyPr>
            <a:prstTxWarp prst="textNoShape">
              <a:avLst/>
            </a:prstTxWarp>
            <a:spAutoFit/>
          </a:bodyPr>
          <a:lstStyle/>
          <a:p>
            <a:pPr algn="ctr" defTabSz="3657600" eaLnBrk="1" hangingPunct="1">
              <a:defRPr/>
            </a:pPr>
            <a:r>
              <a:rPr lang="en-US" sz="1600">
                <a:solidFill>
                  <a:srgbClr val="000000"/>
                </a:solidFill>
                <a:latin typeface="Gill Sans MT" charset="-18"/>
              </a:rPr>
              <a:t>Timely processing</a:t>
            </a:r>
          </a:p>
          <a:p>
            <a:pPr algn="ctr" defTabSz="3657600" eaLnBrk="1" hangingPunct="1">
              <a:defRPr/>
            </a:pPr>
            <a:r>
              <a:rPr lang="en-US" sz="1600">
                <a:solidFill>
                  <a:srgbClr val="000000"/>
                </a:solidFill>
                <a:latin typeface="Gill Sans MT" charset="-18"/>
              </a:rPr>
              <a:t>7 days:  2/12</a:t>
            </a:r>
          </a:p>
          <a:p>
            <a:pPr algn="ctr" defTabSz="3657600" eaLnBrk="1" hangingPunct="1">
              <a:defRPr/>
            </a:pPr>
            <a:r>
              <a:rPr lang="en-US" sz="1600">
                <a:solidFill>
                  <a:srgbClr val="000000"/>
                </a:solidFill>
                <a:latin typeface="Gill Sans MT" charset="-18"/>
              </a:rPr>
              <a:t>14-15 days:  7/12</a:t>
            </a:r>
          </a:p>
          <a:p>
            <a:pPr algn="ctr" defTabSz="3657600" eaLnBrk="1" hangingPunct="1">
              <a:defRPr/>
            </a:pPr>
            <a:r>
              <a:rPr lang="en-US" sz="1600">
                <a:solidFill>
                  <a:srgbClr val="000000"/>
                </a:solidFill>
                <a:latin typeface="Gill Sans MT" charset="-18"/>
              </a:rPr>
              <a:t>30 days:  2/12</a:t>
            </a:r>
          </a:p>
        </p:txBody>
      </p:sp>
      <p:sp>
        <p:nvSpPr>
          <p:cNvPr id="69647" name="Text Box 6"/>
          <p:cNvSpPr txBox="1">
            <a:spLocks noChangeArrowheads="1"/>
          </p:cNvSpPr>
          <p:nvPr/>
        </p:nvSpPr>
        <p:spPr bwMode="auto">
          <a:xfrm>
            <a:off x="809625" y="2036763"/>
            <a:ext cx="3611563" cy="3786187"/>
          </a:xfrm>
          <a:prstGeom prst="rect">
            <a:avLst/>
          </a:prstGeom>
          <a:noFill/>
          <a:ln w="9525">
            <a:noFill/>
            <a:miter lim="800000"/>
            <a:headEnd/>
            <a:tailEnd/>
          </a:ln>
        </p:spPr>
        <p:txBody>
          <a:bodyPr>
            <a:prstTxWarp prst="textNoShape">
              <a:avLst/>
            </a:prstTxWarp>
            <a:spAutoFit/>
          </a:bodyPr>
          <a:lstStyle/>
          <a:p>
            <a:pPr algn="r"/>
            <a:r>
              <a:rPr lang="en-US" sz="2000">
                <a:solidFill>
                  <a:schemeClr val="folHlink"/>
                </a:solidFill>
              </a:rPr>
              <a:t>I don’t know. I don’t know how we are performing. I don’t know how we are faring. And of course my staffs are also complaining. They are overworked, they don’t get any benefit from the project, and of course it takes a lot of time… </a:t>
            </a:r>
            <a:r>
              <a:rPr lang="en-US" sz="2000">
                <a:solidFill>
                  <a:schemeClr val="accent2"/>
                </a:solidFill>
              </a:rPr>
              <a:t>They need to be motivated as individuals. All that will depend on - are we making any profits</a:t>
            </a:r>
            <a:r>
              <a:rPr lang="en-US" sz="2000">
                <a:solidFill>
                  <a:schemeClr val="folHlink"/>
                </a:solidFill>
              </a:rPr>
              <a:t>?</a:t>
            </a:r>
          </a:p>
        </p:txBody>
      </p:sp>
      <p:sp>
        <p:nvSpPr>
          <p:cNvPr id="498805" name="Text Box 117"/>
          <p:cNvSpPr txBox="1">
            <a:spLocks noChangeArrowheads="1"/>
          </p:cNvSpPr>
          <p:nvPr/>
        </p:nvSpPr>
        <p:spPr bwMode="auto">
          <a:xfrm>
            <a:off x="5276214" y="2851636"/>
            <a:ext cx="1145252" cy="100645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prstTxWarp prst="textNoShape">
              <a:avLst/>
            </a:prstTxWarp>
          </a:bodyPr>
          <a:lstStyle/>
          <a:p>
            <a:pPr algn="ctr" defTabSz="3657600" eaLnBrk="1" hangingPunct="1">
              <a:defRPr/>
            </a:pPr>
            <a:r>
              <a:rPr lang="en-US" sz="1600">
                <a:solidFill>
                  <a:srgbClr val="000000"/>
                </a:solidFill>
                <a:latin typeface="Gill Sans MT" charset="-18"/>
              </a:rPr>
              <a:t>4/12 have  computer training</a:t>
            </a:r>
          </a:p>
        </p:txBody>
      </p:sp>
      <p:sp>
        <p:nvSpPr>
          <p:cNvPr id="26" name="Text Box 123"/>
          <p:cNvSpPr txBox="1">
            <a:spLocks noChangeArrowheads="1"/>
          </p:cNvSpPr>
          <p:nvPr/>
        </p:nvSpPr>
        <p:spPr bwMode="auto">
          <a:xfrm>
            <a:off x="7069138" y="4552950"/>
            <a:ext cx="1592262" cy="109855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prstTxWarp prst="textNoShape">
              <a:avLst/>
            </a:prstTxWarp>
          </a:bodyPr>
          <a:lstStyle/>
          <a:p>
            <a:pPr algn="ctr" defTabSz="3657600" eaLnBrk="1" hangingPunct="1">
              <a:defRPr/>
            </a:pPr>
            <a:r>
              <a:rPr lang="en-US" sz="1600" dirty="0">
                <a:solidFill>
                  <a:srgbClr val="000000"/>
                </a:solidFill>
                <a:latin typeface="Gill Sans MT" charset="-18"/>
              </a:rPr>
              <a:t>Providers travel up to 3.5 hours to submit claim forms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3" name="Straight Connector 22"/>
          <p:cNvCxnSpPr/>
          <p:nvPr/>
        </p:nvCxnSpPr>
        <p:spPr bwMode="auto">
          <a:xfrm rot="5400000">
            <a:off x="2096895" y="3845627"/>
            <a:ext cx="4568825" cy="14287"/>
          </a:xfrm>
          <a:prstGeom prst="line">
            <a:avLst/>
          </a:prstGeom>
          <a:ln w="79375" cap="flat" cmpd="sng" algn="ctr">
            <a:solidFill>
              <a:schemeClr val="accent2"/>
            </a:solidFill>
            <a:prstDash val="solid"/>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49155" name="Title 4"/>
          <p:cNvSpPr>
            <a:spLocks noGrp="1"/>
          </p:cNvSpPr>
          <p:nvPr>
            <p:ph type="title"/>
          </p:nvPr>
        </p:nvSpPr>
        <p:spPr/>
        <p:txBody>
          <a:bodyPr/>
          <a:lstStyle/>
          <a:p>
            <a:pPr eaLnBrk="1" hangingPunct="1"/>
            <a:r>
              <a:rPr lang="en-US" dirty="0" smtClean="0"/>
              <a:t>A Proposed Submission Process</a:t>
            </a:r>
          </a:p>
        </p:txBody>
      </p:sp>
      <p:sp>
        <p:nvSpPr>
          <p:cNvPr id="4" name="Slide Number Placeholder 3"/>
          <p:cNvSpPr>
            <a:spLocks noGrp="1"/>
          </p:cNvSpPr>
          <p:nvPr>
            <p:ph type="sldNum" sz="quarter" idx="12"/>
          </p:nvPr>
        </p:nvSpPr>
        <p:spPr/>
        <p:txBody>
          <a:bodyPr/>
          <a:lstStyle/>
          <a:p>
            <a:pPr>
              <a:defRPr/>
            </a:pPr>
            <a:fld id="{47145ABC-111E-484C-8FB3-DDEF67569D34}" type="slidenum">
              <a:rPr lang="en-US" altLang="ja-JP" smtClean="0"/>
              <a:pPr>
                <a:defRPr/>
              </a:pPr>
              <a:t>21</a:t>
            </a:fld>
            <a:endParaRPr lang="en-US" altLang="ja-JP" smtClean="0"/>
          </a:p>
        </p:txBody>
      </p:sp>
      <p:pic>
        <p:nvPicPr>
          <p:cNvPr id="49157" name="Picture 7" descr="C:\Users\eMan\Documents\Academics\Research\IT4D - Cal\documentation\images\2.gif"/>
          <p:cNvPicPr>
            <a:picLocks noChangeAspect="1" noChangeArrowheads="1"/>
          </p:cNvPicPr>
          <p:nvPr/>
        </p:nvPicPr>
        <p:blipFill>
          <a:blip r:embed="rId3"/>
          <a:srcRect/>
          <a:stretch>
            <a:fillRect/>
          </a:stretch>
        </p:blipFill>
        <p:spPr bwMode="auto">
          <a:xfrm>
            <a:off x="1275578" y="1813419"/>
            <a:ext cx="1265237" cy="1676400"/>
          </a:xfrm>
          <a:prstGeom prst="rect">
            <a:avLst/>
          </a:prstGeom>
          <a:noFill/>
          <a:ln w="9525">
            <a:noFill/>
            <a:miter lim="800000"/>
            <a:headEnd/>
            <a:tailEnd/>
          </a:ln>
        </p:spPr>
      </p:pic>
      <p:pic>
        <p:nvPicPr>
          <p:cNvPr id="49158" name="Picture 17" descr="uganda-oba-hope-clinic 014"/>
          <p:cNvPicPr>
            <a:picLocks noChangeAspect="1" noChangeArrowheads="1"/>
          </p:cNvPicPr>
          <p:nvPr/>
        </p:nvPicPr>
        <p:blipFill>
          <a:blip r:embed="rId4"/>
          <a:srcRect/>
          <a:stretch>
            <a:fillRect/>
          </a:stretch>
        </p:blipFill>
        <p:spPr bwMode="auto">
          <a:xfrm>
            <a:off x="889815" y="4345481"/>
            <a:ext cx="1931988" cy="1447800"/>
          </a:xfrm>
          <a:prstGeom prst="rect">
            <a:avLst/>
          </a:prstGeom>
          <a:noFill/>
          <a:ln w="9525">
            <a:solidFill>
              <a:schemeClr val="hlink"/>
            </a:solidFill>
            <a:miter lim="800000"/>
            <a:headEnd/>
            <a:tailEnd/>
          </a:ln>
        </p:spPr>
      </p:pic>
      <p:pic>
        <p:nvPicPr>
          <p:cNvPr id="49159" name="Picture 18" descr="uganda-oba-hope-clinic 013"/>
          <p:cNvPicPr>
            <a:picLocks noChangeAspect="1" noChangeArrowheads="1"/>
          </p:cNvPicPr>
          <p:nvPr/>
        </p:nvPicPr>
        <p:blipFill>
          <a:blip r:embed="rId5"/>
          <a:srcRect l="14265" t="6467" r="11441" b="7819"/>
          <a:stretch>
            <a:fillRect/>
          </a:stretch>
        </p:blipFill>
        <p:spPr bwMode="auto">
          <a:xfrm>
            <a:off x="707253" y="3854944"/>
            <a:ext cx="787400" cy="679450"/>
          </a:xfrm>
          <a:prstGeom prst="rect">
            <a:avLst/>
          </a:prstGeom>
          <a:noFill/>
          <a:ln w="9525">
            <a:solidFill>
              <a:schemeClr val="hlink"/>
            </a:solidFill>
            <a:miter lim="800000"/>
            <a:headEnd/>
            <a:tailEnd/>
          </a:ln>
        </p:spPr>
      </p:pic>
      <p:sp>
        <p:nvSpPr>
          <p:cNvPr id="11" name="Magnetic Disk 10"/>
          <p:cNvSpPr/>
          <p:nvPr/>
        </p:nvSpPr>
        <p:spPr bwMode="auto">
          <a:xfrm>
            <a:off x="6259256" y="1841527"/>
            <a:ext cx="1917700" cy="1033463"/>
          </a:xfrm>
          <a:prstGeom prst="flowChartMagneticDisk">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prstTxWarp prst="textNoShape">
              <a:avLst/>
            </a:prstTxWarp>
          </a:bodyPr>
          <a:lstStyle/>
          <a:p>
            <a:pPr algn="ctr">
              <a:defRPr/>
            </a:pPr>
            <a:r>
              <a:rPr lang="en-US" sz="1400" dirty="0">
                <a:latin typeface="Arial" pitchFamily="-65" charset="0"/>
                <a:ea typeface="ＭＳ Ｐゴシック" pitchFamily="-65" charset="-128"/>
                <a:cs typeface="ＭＳ Ｐゴシック" pitchFamily="-65" charset="-128"/>
              </a:rPr>
              <a:t>Voucher Management System</a:t>
            </a:r>
          </a:p>
          <a:p>
            <a:pPr algn="ctr">
              <a:defRPr/>
            </a:pPr>
            <a:endParaRPr lang="en-US" sz="1400" dirty="0">
              <a:latin typeface="Arial" pitchFamily="-65" charset="0"/>
              <a:ea typeface="ＭＳ Ｐゴシック" pitchFamily="-65" charset="-128"/>
              <a:cs typeface="ＭＳ Ｐゴシック" pitchFamily="-65" charset="-128"/>
            </a:endParaRPr>
          </a:p>
        </p:txBody>
      </p:sp>
      <p:pic>
        <p:nvPicPr>
          <p:cNvPr id="49161" name="Picture 12" descr="uganda-mbarara-msi-documents 020.jpg"/>
          <p:cNvPicPr>
            <a:picLocks noChangeAspect="1"/>
          </p:cNvPicPr>
          <p:nvPr/>
        </p:nvPicPr>
        <p:blipFill>
          <a:blip r:embed="rId6"/>
          <a:srcRect/>
          <a:stretch>
            <a:fillRect/>
          </a:stretch>
        </p:blipFill>
        <p:spPr bwMode="auto">
          <a:xfrm>
            <a:off x="6214034" y="4357715"/>
            <a:ext cx="2020887" cy="1514475"/>
          </a:xfrm>
          <a:prstGeom prst="rect">
            <a:avLst/>
          </a:prstGeom>
          <a:noFill/>
          <a:ln w="9525">
            <a:solidFill>
              <a:srgbClr val="FF6600"/>
            </a:solidFill>
            <a:miter lim="800000"/>
            <a:headEnd/>
            <a:tailEnd/>
          </a:ln>
        </p:spPr>
      </p:pic>
      <p:sp>
        <p:nvSpPr>
          <p:cNvPr id="49162" name="Right Arrow 13"/>
          <p:cNvSpPr>
            <a:spLocks noChangeArrowheads="1"/>
          </p:cNvSpPr>
          <p:nvPr/>
        </p:nvSpPr>
        <p:spPr bwMode="auto">
          <a:xfrm>
            <a:off x="3213701" y="2065246"/>
            <a:ext cx="2486025" cy="496887"/>
          </a:xfrm>
          <a:prstGeom prst="rightArrow">
            <a:avLst>
              <a:gd name="adj1" fmla="val 50000"/>
              <a:gd name="adj2" fmla="val 50009"/>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a:t>Submit Claim</a:t>
            </a:r>
          </a:p>
        </p:txBody>
      </p:sp>
      <p:sp>
        <p:nvSpPr>
          <p:cNvPr id="49163" name="Double Bracket 15"/>
          <p:cNvSpPr>
            <a:spLocks noChangeArrowheads="1"/>
          </p:cNvSpPr>
          <p:nvPr/>
        </p:nvSpPr>
        <p:spPr bwMode="auto">
          <a:xfrm>
            <a:off x="6193139" y="3087715"/>
            <a:ext cx="2111375" cy="593725"/>
          </a:xfrm>
          <a:prstGeom prst="bracketPair">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prstTxWarp prst="textNoShape">
              <a:avLst/>
            </a:prstTxWarp>
          </a:bodyPr>
          <a:lstStyle/>
          <a:p>
            <a:pPr algn="ctr"/>
            <a:r>
              <a:rPr lang="en-US" sz="1400" dirty="0"/>
              <a:t>Medical Review</a:t>
            </a:r>
          </a:p>
          <a:p>
            <a:pPr algn="ctr"/>
            <a:r>
              <a:rPr lang="en-US" sz="1400" dirty="0"/>
              <a:t>Payments Processing</a:t>
            </a:r>
          </a:p>
        </p:txBody>
      </p:sp>
      <p:sp>
        <p:nvSpPr>
          <p:cNvPr id="49164" name="Right Arrow 16"/>
          <p:cNvSpPr>
            <a:spLocks noChangeArrowheads="1"/>
          </p:cNvSpPr>
          <p:nvPr/>
        </p:nvSpPr>
        <p:spPr bwMode="auto">
          <a:xfrm flipH="1">
            <a:off x="3213701" y="2497046"/>
            <a:ext cx="2441575" cy="454025"/>
          </a:xfrm>
          <a:prstGeom prst="rightArrow">
            <a:avLst>
              <a:gd name="adj1" fmla="val 50000"/>
              <a:gd name="adj2" fmla="val 50116"/>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a:t>Update Claim Status</a:t>
            </a:r>
          </a:p>
        </p:txBody>
      </p:sp>
      <p:sp>
        <p:nvSpPr>
          <p:cNvPr id="41997" name="Left-Right Arrow 19"/>
          <p:cNvSpPr>
            <a:spLocks noChangeArrowheads="1"/>
          </p:cNvSpPr>
          <p:nvPr/>
        </p:nvSpPr>
        <p:spPr bwMode="auto">
          <a:xfrm>
            <a:off x="3226401" y="3784508"/>
            <a:ext cx="2443163" cy="469900"/>
          </a:xfrm>
          <a:prstGeom prst="leftRightArrow">
            <a:avLst>
              <a:gd name="adj1" fmla="val 50000"/>
              <a:gd name="adj2" fmla="val 4994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1600" dirty="0"/>
              <a:t>Annotate Claims</a:t>
            </a:r>
          </a:p>
        </p:txBody>
      </p:sp>
      <p:sp>
        <p:nvSpPr>
          <p:cNvPr id="41998" name="Right Arrow 20"/>
          <p:cNvSpPr>
            <a:spLocks noChangeArrowheads="1"/>
          </p:cNvSpPr>
          <p:nvPr/>
        </p:nvSpPr>
        <p:spPr bwMode="auto">
          <a:xfrm flipH="1">
            <a:off x="3301014" y="4694146"/>
            <a:ext cx="2343150" cy="455612"/>
          </a:xfrm>
          <a:prstGeom prst="rightArrow">
            <a:avLst>
              <a:gd name="adj1" fmla="val 50000"/>
              <a:gd name="adj2" fmla="val 49929"/>
            </a:avLst>
          </a:prstGeom>
          <a:ln>
            <a:headEnd/>
            <a:tailEnd/>
          </a:ln>
        </p:spPr>
        <p:style>
          <a:lnRef idx="1">
            <a:schemeClr val="accent3"/>
          </a:lnRef>
          <a:fillRef idx="2">
            <a:schemeClr val="accent3"/>
          </a:fillRef>
          <a:effectRef idx="1">
            <a:schemeClr val="accent3"/>
          </a:effectRef>
          <a:fontRef idx="minor">
            <a:schemeClr val="dk1"/>
          </a:fontRef>
        </p:style>
        <p:txBody>
          <a:bodyPr anchor="ctr">
            <a:prstTxWarp prst="textNoShape">
              <a:avLst/>
            </a:prstTxWarp>
          </a:bodyPr>
          <a:lstStyle/>
          <a:p>
            <a:pPr algn="ctr">
              <a:defRPr/>
            </a:pPr>
            <a:r>
              <a:rPr lang="en-US" sz="1400" dirty="0"/>
              <a:t>Program Announcements</a:t>
            </a:r>
          </a:p>
        </p:txBody>
      </p:sp>
      <p:sp>
        <p:nvSpPr>
          <p:cNvPr id="15" name="Right Arrow 20"/>
          <p:cNvSpPr>
            <a:spLocks noChangeArrowheads="1"/>
          </p:cNvSpPr>
          <p:nvPr/>
        </p:nvSpPr>
        <p:spPr bwMode="auto">
          <a:xfrm flipH="1">
            <a:off x="3301014" y="5237071"/>
            <a:ext cx="2344737" cy="455612"/>
          </a:xfrm>
          <a:prstGeom prst="rightArrow">
            <a:avLst>
              <a:gd name="adj1" fmla="val 50000"/>
              <a:gd name="adj2" fmla="val 49929"/>
            </a:avLst>
          </a:prstGeom>
          <a:ln>
            <a:headEnd/>
            <a:tailEnd/>
          </a:ln>
        </p:spPr>
        <p:style>
          <a:lnRef idx="1">
            <a:schemeClr val="accent3"/>
          </a:lnRef>
          <a:fillRef idx="2">
            <a:schemeClr val="accent3"/>
          </a:fillRef>
          <a:effectRef idx="1">
            <a:schemeClr val="accent3"/>
          </a:effectRef>
          <a:fontRef idx="minor">
            <a:schemeClr val="dk1"/>
          </a:fontRef>
        </p:style>
        <p:txBody>
          <a:bodyPr anchor="ctr">
            <a:prstTxWarp prst="textNoShape">
              <a:avLst/>
            </a:prstTxWarp>
          </a:bodyPr>
          <a:lstStyle/>
          <a:p>
            <a:pPr algn="ctr">
              <a:defRPr/>
            </a:pPr>
            <a:r>
              <a:rPr lang="en-US" sz="1400" dirty="0"/>
              <a:t>Updates on Forms/Costs</a:t>
            </a:r>
          </a:p>
        </p:txBody>
      </p:sp>
      <p:sp>
        <p:nvSpPr>
          <p:cNvPr id="49168" name="Right Arrow 16"/>
          <p:cNvSpPr>
            <a:spLocks noChangeArrowheads="1"/>
          </p:cNvSpPr>
          <p:nvPr/>
        </p:nvSpPr>
        <p:spPr bwMode="auto">
          <a:xfrm flipH="1">
            <a:off x="3224814" y="3073308"/>
            <a:ext cx="2441575" cy="454025"/>
          </a:xfrm>
          <a:prstGeom prst="rightArrow">
            <a:avLst>
              <a:gd name="adj1" fmla="val 50000"/>
              <a:gd name="adj2" fmla="val 50116"/>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dirty="0"/>
              <a:t>Payment Advices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7"/>
          <p:cNvGrpSpPr/>
          <p:nvPr/>
        </p:nvGrpSpPr>
        <p:grpSpPr>
          <a:xfrm>
            <a:off x="2021883" y="2213307"/>
            <a:ext cx="1223412" cy="3551699"/>
            <a:chOff x="2779530" y="1498067"/>
            <a:chExt cx="1223412" cy="3551699"/>
          </a:xfrm>
        </p:grpSpPr>
        <p:sp>
          <p:nvSpPr>
            <p:cNvPr id="2" name="TextBox 1"/>
            <p:cNvSpPr txBox="1"/>
            <p:nvPr/>
          </p:nvSpPr>
          <p:spPr>
            <a:xfrm>
              <a:off x="2779530" y="1498067"/>
              <a:ext cx="1223412" cy="369332"/>
            </a:xfrm>
            <a:prstGeom prst="rect">
              <a:avLst/>
            </a:prstGeom>
            <a:noFill/>
          </p:spPr>
          <p:txBody>
            <a:bodyPr wrap="none" rtlCol="0">
              <a:spAutoFit/>
            </a:bodyPr>
            <a:lstStyle/>
            <a:p>
              <a:pPr algn="ctr"/>
              <a:r>
                <a:rPr lang="en-US" dirty="0" smtClean="0"/>
                <a:t>Aid Agency</a:t>
              </a:r>
              <a:endParaRPr lang="en-US" dirty="0"/>
            </a:p>
          </p:txBody>
        </p:sp>
        <p:sp>
          <p:nvSpPr>
            <p:cNvPr id="3" name="TextBox 2"/>
            <p:cNvSpPr txBox="1"/>
            <p:nvPr/>
          </p:nvSpPr>
          <p:spPr>
            <a:xfrm>
              <a:off x="3080413" y="2293659"/>
              <a:ext cx="621647" cy="369332"/>
            </a:xfrm>
            <a:prstGeom prst="rect">
              <a:avLst/>
            </a:prstGeom>
            <a:noFill/>
          </p:spPr>
          <p:txBody>
            <a:bodyPr wrap="none" rtlCol="0">
              <a:spAutoFit/>
            </a:bodyPr>
            <a:lstStyle/>
            <a:p>
              <a:pPr algn="ctr"/>
              <a:r>
                <a:rPr lang="en-US" dirty="0" smtClean="0"/>
                <a:t>FMA</a:t>
              </a:r>
              <a:endParaRPr lang="en-US" dirty="0"/>
            </a:p>
          </p:txBody>
        </p:sp>
        <p:sp>
          <p:nvSpPr>
            <p:cNvPr id="4" name="TextBox 3"/>
            <p:cNvSpPr txBox="1"/>
            <p:nvPr/>
          </p:nvSpPr>
          <p:spPr>
            <a:xfrm>
              <a:off x="3077200" y="3089251"/>
              <a:ext cx="628072" cy="369332"/>
            </a:xfrm>
            <a:prstGeom prst="rect">
              <a:avLst/>
            </a:prstGeom>
            <a:noFill/>
          </p:spPr>
          <p:txBody>
            <a:bodyPr wrap="none" rtlCol="0">
              <a:spAutoFit/>
            </a:bodyPr>
            <a:lstStyle/>
            <a:p>
              <a:pPr algn="ctr"/>
              <a:r>
                <a:rPr lang="en-US" dirty="0" smtClean="0"/>
                <a:t>TMA</a:t>
              </a:r>
              <a:endParaRPr lang="en-US" dirty="0"/>
            </a:p>
          </p:txBody>
        </p:sp>
        <p:sp>
          <p:nvSpPr>
            <p:cNvPr id="5" name="TextBox 4"/>
            <p:cNvSpPr txBox="1"/>
            <p:nvPr/>
          </p:nvSpPr>
          <p:spPr>
            <a:xfrm>
              <a:off x="3064182" y="3884843"/>
              <a:ext cx="654108" cy="369332"/>
            </a:xfrm>
            <a:prstGeom prst="rect">
              <a:avLst/>
            </a:prstGeom>
            <a:noFill/>
          </p:spPr>
          <p:txBody>
            <a:bodyPr wrap="none" rtlCol="0">
              <a:spAutoFit/>
            </a:bodyPr>
            <a:lstStyle/>
            <a:p>
              <a:pPr algn="ctr"/>
              <a:r>
                <a:rPr lang="en-US" dirty="0" smtClean="0"/>
                <a:t>PMO</a:t>
              </a:r>
              <a:endParaRPr lang="en-US" dirty="0"/>
            </a:p>
          </p:txBody>
        </p:sp>
        <p:sp>
          <p:nvSpPr>
            <p:cNvPr id="6" name="TextBox 5"/>
            <p:cNvSpPr txBox="1"/>
            <p:nvPr/>
          </p:nvSpPr>
          <p:spPr>
            <a:xfrm>
              <a:off x="3114339" y="4680434"/>
              <a:ext cx="553795" cy="369332"/>
            </a:xfrm>
            <a:prstGeom prst="rect">
              <a:avLst/>
            </a:prstGeom>
            <a:noFill/>
          </p:spPr>
          <p:txBody>
            <a:bodyPr wrap="none" rtlCol="0">
              <a:spAutoFit/>
            </a:bodyPr>
            <a:lstStyle/>
            <a:p>
              <a:pPr algn="ctr"/>
              <a:r>
                <a:rPr lang="en-US" dirty="0" smtClean="0"/>
                <a:t>HSP</a:t>
              </a:r>
              <a:endParaRPr lang="en-US" dirty="0"/>
            </a:p>
          </p:txBody>
        </p:sp>
      </p:grpSp>
      <p:cxnSp>
        <p:nvCxnSpPr>
          <p:cNvPr id="13" name="Shape 12"/>
          <p:cNvCxnSpPr/>
          <p:nvPr/>
        </p:nvCxnSpPr>
        <p:spPr>
          <a:xfrm flipH="1">
            <a:off x="2944413" y="2397973"/>
            <a:ext cx="300882" cy="795592"/>
          </a:xfrm>
          <a:prstGeom prst="curvedConnector3">
            <a:avLst>
              <a:gd name="adj1" fmla="val -75977"/>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21" name="Curved Connector 20"/>
          <p:cNvCxnSpPr/>
          <p:nvPr/>
        </p:nvCxnSpPr>
        <p:spPr>
          <a:xfrm>
            <a:off x="2944413" y="3193565"/>
            <a:ext cx="3212" cy="795592"/>
          </a:xfrm>
          <a:prstGeom prst="curvedConnector3">
            <a:avLst>
              <a:gd name="adj1" fmla="val 7217061"/>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a:off x="2944413" y="3193565"/>
            <a:ext cx="16230" cy="1591184"/>
          </a:xfrm>
          <a:prstGeom prst="curvedConnector3">
            <a:avLst>
              <a:gd name="adj1" fmla="val 2779273"/>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flipH="1">
            <a:off x="2910487" y="3193565"/>
            <a:ext cx="33926" cy="2386775"/>
          </a:xfrm>
          <a:prstGeom prst="curvedConnector3">
            <a:avLst>
              <a:gd name="adj1" fmla="val -2433611"/>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438669" y="2894649"/>
            <a:ext cx="418654" cy="646331"/>
          </a:xfrm>
          <a:prstGeom prst="rect">
            <a:avLst/>
          </a:prstGeom>
          <a:noFill/>
        </p:spPr>
        <p:txBody>
          <a:bodyPr wrap="none" rtlCol="0">
            <a:spAutoFit/>
          </a:bodyPr>
          <a:lstStyle/>
          <a:p>
            <a:r>
              <a:rPr lang="en-US" sz="3600" dirty="0" smtClean="0">
                <a:solidFill>
                  <a:srgbClr val="000000"/>
                </a:solidFill>
              </a:rPr>
              <a:t>$</a:t>
            </a:r>
            <a:endParaRPr lang="en-US" sz="3600" dirty="0">
              <a:solidFill>
                <a:srgbClr val="000000"/>
              </a:solidFill>
            </a:endParaRPr>
          </a:p>
        </p:txBody>
      </p:sp>
      <p:cxnSp>
        <p:nvCxnSpPr>
          <p:cNvPr id="30" name="Curved Connector 29"/>
          <p:cNvCxnSpPr/>
          <p:nvPr/>
        </p:nvCxnSpPr>
        <p:spPr>
          <a:xfrm rot="16200000" flipV="1">
            <a:off x="2420461" y="5182544"/>
            <a:ext cx="426259" cy="1"/>
          </a:xfrm>
          <a:prstGeom prst="curvedConnector3">
            <a:avLst>
              <a:gd name="adj1" fmla="val 5000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34" name="Curved Connector 33"/>
          <p:cNvCxnSpPr/>
          <p:nvPr/>
        </p:nvCxnSpPr>
        <p:spPr>
          <a:xfrm rot="10800000" flipV="1">
            <a:off x="2306535" y="3989157"/>
            <a:ext cx="13018" cy="795592"/>
          </a:xfrm>
          <a:prstGeom prst="curvedConnector3">
            <a:avLst>
              <a:gd name="adj1" fmla="val 185603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38" name="Curved Connector 37"/>
          <p:cNvCxnSpPr/>
          <p:nvPr/>
        </p:nvCxnSpPr>
        <p:spPr>
          <a:xfrm rot="10800000" flipH="1">
            <a:off x="2319552" y="3193565"/>
            <a:ext cx="3213" cy="795592"/>
          </a:xfrm>
          <a:prstGeom prst="curvedConnector3">
            <a:avLst>
              <a:gd name="adj1" fmla="val -7114846"/>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5400000" flipH="1" flipV="1">
            <a:off x="2420459" y="4386953"/>
            <a:ext cx="426260" cy="1588"/>
          </a:xfrm>
          <a:prstGeom prst="curvedConnector3">
            <a:avLst>
              <a:gd name="adj1" fmla="val 5000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53" name="Curved Connector 52"/>
          <p:cNvCxnSpPr/>
          <p:nvPr/>
        </p:nvCxnSpPr>
        <p:spPr>
          <a:xfrm rot="10800000" flipH="1" flipV="1">
            <a:off x="2306534" y="4784748"/>
            <a:ext cx="50157" cy="795591"/>
          </a:xfrm>
          <a:prstGeom prst="curvedConnector3">
            <a:avLst>
              <a:gd name="adj1" fmla="val -455769"/>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grpSp>
        <p:nvGrpSpPr>
          <p:cNvPr id="10" name="Group 86"/>
          <p:cNvGrpSpPr/>
          <p:nvPr/>
        </p:nvGrpSpPr>
        <p:grpSpPr>
          <a:xfrm>
            <a:off x="2777231" y="4315690"/>
            <a:ext cx="193732" cy="220708"/>
            <a:chOff x="3549593" y="3600450"/>
            <a:chExt cx="193732" cy="220708"/>
          </a:xfrm>
        </p:grpSpPr>
        <p:sp>
          <p:nvSpPr>
            <p:cNvPr id="56" name="Snip Single Corner Rectangle 55"/>
            <p:cNvSpPr/>
            <p:nvPr/>
          </p:nvSpPr>
          <p:spPr>
            <a:xfrm>
              <a:off x="3549593" y="3600450"/>
              <a:ext cx="193732" cy="220708"/>
            </a:xfrm>
            <a:prstGeom prst="snip1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V="1">
              <a:off x="3587750" y="3651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3587750" y="369252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587750" y="37369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587750" y="3778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1" name="Group 106"/>
          <p:cNvGrpSpPr/>
          <p:nvPr/>
        </p:nvGrpSpPr>
        <p:grpSpPr>
          <a:xfrm>
            <a:off x="1587724" y="3451652"/>
            <a:ext cx="352425" cy="241300"/>
            <a:chOff x="5045075" y="2914650"/>
            <a:chExt cx="352425" cy="241300"/>
          </a:xfrm>
        </p:grpSpPr>
        <p:sp>
          <p:nvSpPr>
            <p:cNvPr id="88" name="Rectangle 87"/>
            <p:cNvSpPr/>
            <p:nvPr/>
          </p:nvSpPr>
          <p:spPr>
            <a:xfrm>
              <a:off x="5045075" y="2914650"/>
              <a:ext cx="352425" cy="241300"/>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flipV="1">
              <a:off x="5153025" y="31146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153025" y="308610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5067300" y="2968625"/>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5067300" y="3003550"/>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V="1">
              <a:off x="5067300" y="3038475"/>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2" name="Group 107"/>
          <p:cNvGrpSpPr/>
          <p:nvPr/>
        </p:nvGrpSpPr>
        <p:grpSpPr>
          <a:xfrm>
            <a:off x="2777231" y="5136484"/>
            <a:ext cx="193732" cy="220708"/>
            <a:chOff x="3549593" y="3600450"/>
            <a:chExt cx="193732" cy="220708"/>
          </a:xfrm>
        </p:grpSpPr>
        <p:sp>
          <p:nvSpPr>
            <p:cNvPr id="109" name="Snip Single Corner Rectangle 108"/>
            <p:cNvSpPr/>
            <p:nvPr/>
          </p:nvSpPr>
          <p:spPr>
            <a:xfrm>
              <a:off x="3549593" y="3600450"/>
              <a:ext cx="193732" cy="220708"/>
            </a:xfrm>
            <a:prstGeom prst="snip1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p:cNvCxnSpPr/>
            <p:nvPr/>
          </p:nvCxnSpPr>
          <p:spPr>
            <a:xfrm flipV="1">
              <a:off x="3587750" y="3651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587750" y="369252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587750" y="37369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3587750" y="3778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4" name="Group 119"/>
          <p:cNvGrpSpPr/>
          <p:nvPr/>
        </p:nvGrpSpPr>
        <p:grpSpPr>
          <a:xfrm>
            <a:off x="1587724" y="4283586"/>
            <a:ext cx="352425" cy="241300"/>
            <a:chOff x="5045075" y="2914650"/>
            <a:chExt cx="352425" cy="241300"/>
          </a:xfrm>
        </p:grpSpPr>
        <p:sp>
          <p:nvSpPr>
            <p:cNvPr id="121" name="Rectangle 120"/>
            <p:cNvSpPr/>
            <p:nvPr/>
          </p:nvSpPr>
          <p:spPr>
            <a:xfrm>
              <a:off x="5045075" y="2914650"/>
              <a:ext cx="352425" cy="241300"/>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2" name="Straight Connector 121"/>
            <p:cNvCxnSpPr/>
            <p:nvPr/>
          </p:nvCxnSpPr>
          <p:spPr>
            <a:xfrm flipV="1">
              <a:off x="5153025" y="31146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5153025" y="308610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5067300" y="2968625"/>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5067300" y="3003550"/>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5067300" y="3038475"/>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5" name="Group 126"/>
          <p:cNvGrpSpPr/>
          <p:nvPr/>
        </p:nvGrpSpPr>
        <p:grpSpPr>
          <a:xfrm>
            <a:off x="1587724" y="5107938"/>
            <a:ext cx="352425" cy="241300"/>
            <a:chOff x="5045075" y="2914650"/>
            <a:chExt cx="352425" cy="241300"/>
          </a:xfrm>
        </p:grpSpPr>
        <p:sp>
          <p:nvSpPr>
            <p:cNvPr id="128" name="Rectangle 127"/>
            <p:cNvSpPr/>
            <p:nvPr/>
          </p:nvSpPr>
          <p:spPr>
            <a:xfrm>
              <a:off x="5045075" y="2914650"/>
              <a:ext cx="352425" cy="241300"/>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flipV="1">
              <a:off x="5153025" y="31146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5153025" y="308610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V="1">
              <a:off x="5067300" y="2968625"/>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V="1">
              <a:off x="5067300" y="3003550"/>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5067300" y="3038475"/>
              <a:ext cx="304800" cy="2"/>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34" name="TextBox 133"/>
          <p:cNvSpPr txBox="1"/>
          <p:nvPr/>
        </p:nvSpPr>
        <p:spPr>
          <a:xfrm>
            <a:off x="534712" y="3700733"/>
            <a:ext cx="1061671" cy="923330"/>
          </a:xfrm>
          <a:prstGeom prst="rect">
            <a:avLst/>
          </a:prstGeom>
          <a:noFill/>
        </p:spPr>
        <p:txBody>
          <a:bodyPr wrap="none" rtlCol="0">
            <a:spAutoFit/>
          </a:bodyPr>
          <a:lstStyle/>
          <a:p>
            <a:pPr algn="r"/>
            <a:r>
              <a:rPr lang="en-US" dirty="0" smtClean="0"/>
              <a:t>claim</a:t>
            </a:r>
          </a:p>
          <a:p>
            <a:pPr algn="r"/>
            <a:r>
              <a:rPr lang="en-US" dirty="0" smtClean="0"/>
              <a:t>summary</a:t>
            </a:r>
          </a:p>
          <a:p>
            <a:pPr algn="r"/>
            <a:r>
              <a:rPr lang="en-US" dirty="0" smtClean="0"/>
              <a:t>reports</a:t>
            </a:r>
            <a:endParaRPr lang="en-US" dirty="0"/>
          </a:p>
        </p:txBody>
      </p:sp>
      <p:sp>
        <p:nvSpPr>
          <p:cNvPr id="135" name="TextBox 134"/>
          <p:cNvSpPr txBox="1"/>
          <p:nvPr/>
        </p:nvSpPr>
        <p:spPr>
          <a:xfrm>
            <a:off x="3097150" y="4781302"/>
            <a:ext cx="1441420" cy="646331"/>
          </a:xfrm>
          <a:prstGeom prst="rect">
            <a:avLst/>
          </a:prstGeom>
          <a:noFill/>
        </p:spPr>
        <p:txBody>
          <a:bodyPr wrap="none" rtlCol="0">
            <a:spAutoFit/>
          </a:bodyPr>
          <a:lstStyle/>
          <a:p>
            <a:r>
              <a:rPr lang="en-US" dirty="0" smtClean="0"/>
              <a:t>paper claims</a:t>
            </a:r>
          </a:p>
          <a:p>
            <a:r>
              <a:rPr lang="en-US" dirty="0" smtClean="0"/>
              <a:t>and vouchers</a:t>
            </a:r>
            <a:endParaRPr lang="en-US" dirty="0"/>
          </a:p>
        </p:txBody>
      </p:sp>
      <p:sp>
        <p:nvSpPr>
          <p:cNvPr id="136" name="TextBox 135"/>
          <p:cNvSpPr txBox="1"/>
          <p:nvPr/>
        </p:nvSpPr>
        <p:spPr>
          <a:xfrm>
            <a:off x="534712" y="1506173"/>
            <a:ext cx="1453242" cy="584776"/>
          </a:xfrm>
          <a:prstGeom prst="rect">
            <a:avLst/>
          </a:prstGeom>
          <a:noFill/>
        </p:spPr>
        <p:txBody>
          <a:bodyPr wrap="none" rtlCol="0">
            <a:spAutoFit/>
          </a:bodyPr>
          <a:lstStyle/>
          <a:p>
            <a:r>
              <a:rPr lang="en-US" sz="3200" dirty="0" smtClean="0"/>
              <a:t>Current</a:t>
            </a:r>
            <a:endParaRPr lang="en-US" sz="3200" dirty="0"/>
          </a:p>
        </p:txBody>
      </p:sp>
      <p:grpSp>
        <p:nvGrpSpPr>
          <p:cNvPr id="108" name="Group 107"/>
          <p:cNvGrpSpPr/>
          <p:nvPr/>
        </p:nvGrpSpPr>
        <p:grpSpPr>
          <a:xfrm>
            <a:off x="4188970" y="1506173"/>
            <a:ext cx="4601898" cy="4539212"/>
            <a:chOff x="4267015" y="709395"/>
            <a:chExt cx="4601898" cy="4539212"/>
          </a:xfrm>
        </p:grpSpPr>
        <p:sp>
          <p:nvSpPr>
            <p:cNvPr id="7" name="TextBox 6"/>
            <p:cNvSpPr txBox="1"/>
            <p:nvPr/>
          </p:nvSpPr>
          <p:spPr>
            <a:xfrm>
              <a:off x="4499053" y="3049761"/>
              <a:ext cx="646331" cy="369332"/>
            </a:xfrm>
            <a:prstGeom prst="rect">
              <a:avLst/>
            </a:prstGeom>
            <a:noFill/>
            <a:ln w="12700" cap="flat" cmpd="sng" algn="ctr">
              <a:noFill/>
              <a:prstDash val="dot"/>
              <a:round/>
              <a:headEnd type="oval" w="sm" len="sm"/>
              <a:tailEnd type="triangle" w="lg" len="lg"/>
            </a:ln>
          </p:spPr>
          <p:txBody>
            <a:bodyPr wrap="none" rtlCol="0">
              <a:spAutoFit/>
            </a:bodyPr>
            <a:lstStyle/>
            <a:p>
              <a:pPr algn="ctr"/>
              <a:r>
                <a:rPr lang="en-US" dirty="0" smtClean="0">
                  <a:solidFill>
                    <a:srgbClr val="000000"/>
                  </a:solidFill>
                </a:rPr>
                <a:t>MPD</a:t>
              </a:r>
              <a:endParaRPr lang="en-US" dirty="0">
                <a:solidFill>
                  <a:srgbClr val="000000"/>
                </a:solidFill>
              </a:endParaRPr>
            </a:p>
          </p:txBody>
        </p:sp>
        <p:grpSp>
          <p:nvGrpSpPr>
            <p:cNvPr id="16" name="Group 136"/>
            <p:cNvGrpSpPr/>
            <p:nvPr/>
          </p:nvGrpSpPr>
          <p:grpSpPr>
            <a:xfrm>
              <a:off x="6352226" y="1416529"/>
              <a:ext cx="1223412" cy="3551699"/>
              <a:chOff x="2779530" y="1498067"/>
              <a:chExt cx="1223412" cy="3551699"/>
            </a:xfrm>
          </p:grpSpPr>
          <p:sp>
            <p:nvSpPr>
              <p:cNvPr id="138" name="TextBox 137"/>
              <p:cNvSpPr txBox="1"/>
              <p:nvPr/>
            </p:nvSpPr>
            <p:spPr>
              <a:xfrm>
                <a:off x="2779530" y="1498067"/>
                <a:ext cx="1223412" cy="369332"/>
              </a:xfrm>
              <a:prstGeom prst="rect">
                <a:avLst/>
              </a:prstGeom>
              <a:noFill/>
            </p:spPr>
            <p:txBody>
              <a:bodyPr wrap="none" rtlCol="0">
                <a:spAutoFit/>
              </a:bodyPr>
              <a:lstStyle/>
              <a:p>
                <a:pPr algn="ctr"/>
                <a:r>
                  <a:rPr lang="en-US" dirty="0" smtClean="0"/>
                  <a:t>Aid Agency</a:t>
                </a:r>
                <a:endParaRPr lang="en-US" dirty="0"/>
              </a:p>
            </p:txBody>
          </p:sp>
          <p:sp>
            <p:nvSpPr>
              <p:cNvPr id="139" name="TextBox 138"/>
              <p:cNvSpPr txBox="1"/>
              <p:nvPr/>
            </p:nvSpPr>
            <p:spPr>
              <a:xfrm>
                <a:off x="3080413" y="2293659"/>
                <a:ext cx="621647" cy="369332"/>
              </a:xfrm>
              <a:prstGeom prst="rect">
                <a:avLst/>
              </a:prstGeom>
              <a:noFill/>
            </p:spPr>
            <p:txBody>
              <a:bodyPr wrap="none" rtlCol="0">
                <a:spAutoFit/>
              </a:bodyPr>
              <a:lstStyle/>
              <a:p>
                <a:pPr algn="ctr"/>
                <a:r>
                  <a:rPr lang="en-US" dirty="0" smtClean="0"/>
                  <a:t>FMA</a:t>
                </a:r>
                <a:endParaRPr lang="en-US" dirty="0"/>
              </a:p>
            </p:txBody>
          </p:sp>
          <p:sp>
            <p:nvSpPr>
              <p:cNvPr id="140" name="TextBox 139"/>
              <p:cNvSpPr txBox="1"/>
              <p:nvPr/>
            </p:nvSpPr>
            <p:spPr>
              <a:xfrm>
                <a:off x="3077200" y="3089251"/>
                <a:ext cx="628072" cy="369332"/>
              </a:xfrm>
              <a:prstGeom prst="rect">
                <a:avLst/>
              </a:prstGeom>
              <a:noFill/>
            </p:spPr>
            <p:txBody>
              <a:bodyPr wrap="none" rtlCol="0">
                <a:spAutoFit/>
              </a:bodyPr>
              <a:lstStyle/>
              <a:p>
                <a:pPr algn="ctr"/>
                <a:r>
                  <a:rPr lang="en-US" dirty="0" smtClean="0"/>
                  <a:t>TMA</a:t>
                </a:r>
                <a:endParaRPr lang="en-US" dirty="0"/>
              </a:p>
            </p:txBody>
          </p:sp>
          <p:sp>
            <p:nvSpPr>
              <p:cNvPr id="141" name="TextBox 140"/>
              <p:cNvSpPr txBox="1"/>
              <p:nvPr/>
            </p:nvSpPr>
            <p:spPr>
              <a:xfrm>
                <a:off x="3064182" y="3884843"/>
                <a:ext cx="654108" cy="369332"/>
              </a:xfrm>
              <a:prstGeom prst="rect">
                <a:avLst/>
              </a:prstGeom>
              <a:noFill/>
            </p:spPr>
            <p:txBody>
              <a:bodyPr wrap="none" rtlCol="0">
                <a:spAutoFit/>
              </a:bodyPr>
              <a:lstStyle/>
              <a:p>
                <a:pPr algn="ctr"/>
                <a:r>
                  <a:rPr lang="en-US" dirty="0" smtClean="0"/>
                  <a:t>PMO</a:t>
                </a:r>
                <a:endParaRPr lang="en-US" dirty="0"/>
              </a:p>
            </p:txBody>
          </p:sp>
          <p:sp>
            <p:nvSpPr>
              <p:cNvPr id="142" name="TextBox 141"/>
              <p:cNvSpPr txBox="1"/>
              <p:nvPr/>
            </p:nvSpPr>
            <p:spPr>
              <a:xfrm>
                <a:off x="3114339" y="4680434"/>
                <a:ext cx="553795" cy="369332"/>
              </a:xfrm>
              <a:prstGeom prst="rect">
                <a:avLst/>
              </a:prstGeom>
              <a:noFill/>
            </p:spPr>
            <p:txBody>
              <a:bodyPr wrap="none" rtlCol="0">
                <a:spAutoFit/>
              </a:bodyPr>
              <a:lstStyle/>
              <a:p>
                <a:pPr algn="ctr"/>
                <a:r>
                  <a:rPr lang="en-US" dirty="0" smtClean="0"/>
                  <a:t>HSP</a:t>
                </a:r>
                <a:endParaRPr lang="en-US" dirty="0"/>
              </a:p>
            </p:txBody>
          </p:sp>
        </p:grpSp>
        <p:cxnSp>
          <p:nvCxnSpPr>
            <p:cNvPr id="143" name="Shape 12"/>
            <p:cNvCxnSpPr/>
            <p:nvPr/>
          </p:nvCxnSpPr>
          <p:spPr>
            <a:xfrm flipH="1">
              <a:off x="7274756" y="1601195"/>
              <a:ext cx="300882" cy="795592"/>
            </a:xfrm>
            <a:prstGeom prst="curvedConnector3">
              <a:avLst>
                <a:gd name="adj1" fmla="val -75977"/>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144" name="Curved Connector 143"/>
            <p:cNvCxnSpPr/>
            <p:nvPr/>
          </p:nvCxnSpPr>
          <p:spPr>
            <a:xfrm>
              <a:off x="7274756" y="2396787"/>
              <a:ext cx="3212" cy="795592"/>
            </a:xfrm>
            <a:prstGeom prst="curvedConnector3">
              <a:avLst>
                <a:gd name="adj1" fmla="val 7217061"/>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145" name="Curved Connector 144"/>
            <p:cNvCxnSpPr/>
            <p:nvPr/>
          </p:nvCxnSpPr>
          <p:spPr>
            <a:xfrm>
              <a:off x="7274756" y="2396787"/>
              <a:ext cx="16230" cy="1591184"/>
            </a:xfrm>
            <a:prstGeom prst="curvedConnector3">
              <a:avLst>
                <a:gd name="adj1" fmla="val 2779273"/>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146" name="Curved Connector 145"/>
            <p:cNvCxnSpPr/>
            <p:nvPr/>
          </p:nvCxnSpPr>
          <p:spPr>
            <a:xfrm flipH="1">
              <a:off x="7240830" y="2396787"/>
              <a:ext cx="33926" cy="2386775"/>
            </a:xfrm>
            <a:prstGeom prst="curvedConnector3">
              <a:avLst>
                <a:gd name="adj1" fmla="val -2433611"/>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7769012" y="2097871"/>
              <a:ext cx="418654" cy="646331"/>
            </a:xfrm>
            <a:prstGeom prst="rect">
              <a:avLst/>
            </a:prstGeom>
            <a:noFill/>
          </p:spPr>
          <p:txBody>
            <a:bodyPr wrap="none" rtlCol="0">
              <a:spAutoFit/>
            </a:bodyPr>
            <a:lstStyle/>
            <a:p>
              <a:r>
                <a:rPr lang="en-US" sz="3600" dirty="0" smtClean="0">
                  <a:solidFill>
                    <a:srgbClr val="000000"/>
                  </a:solidFill>
                </a:rPr>
                <a:t>$</a:t>
              </a:r>
              <a:endParaRPr lang="en-US" sz="3600" dirty="0">
                <a:solidFill>
                  <a:srgbClr val="000000"/>
                </a:solidFill>
              </a:endParaRPr>
            </a:p>
          </p:txBody>
        </p:sp>
        <p:cxnSp>
          <p:nvCxnSpPr>
            <p:cNvPr id="148" name="Curved Connector 147"/>
            <p:cNvCxnSpPr/>
            <p:nvPr/>
          </p:nvCxnSpPr>
          <p:spPr>
            <a:xfrm rot="16200000" flipV="1">
              <a:off x="6750804" y="4385766"/>
              <a:ext cx="426259" cy="1"/>
            </a:xfrm>
            <a:prstGeom prst="curvedConnector3">
              <a:avLst>
                <a:gd name="adj1" fmla="val 5000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151" name="Curved Connector 150"/>
            <p:cNvCxnSpPr/>
            <p:nvPr/>
          </p:nvCxnSpPr>
          <p:spPr>
            <a:xfrm rot="5400000" flipH="1" flipV="1">
              <a:off x="6750802" y="3590175"/>
              <a:ext cx="426260" cy="1588"/>
            </a:xfrm>
            <a:prstGeom prst="curvedConnector3">
              <a:avLst>
                <a:gd name="adj1" fmla="val 5000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grpSp>
          <p:nvGrpSpPr>
            <p:cNvPr id="17" name="Group 152"/>
            <p:cNvGrpSpPr/>
            <p:nvPr/>
          </p:nvGrpSpPr>
          <p:grpSpPr>
            <a:xfrm>
              <a:off x="7107574" y="3518912"/>
              <a:ext cx="193732" cy="220708"/>
              <a:chOff x="3549593" y="3600450"/>
              <a:chExt cx="193732" cy="220708"/>
            </a:xfrm>
          </p:grpSpPr>
          <p:sp>
            <p:nvSpPr>
              <p:cNvPr id="154" name="Snip Single Corner Rectangle 153"/>
              <p:cNvSpPr/>
              <p:nvPr/>
            </p:nvSpPr>
            <p:spPr>
              <a:xfrm>
                <a:off x="3549593" y="3600450"/>
                <a:ext cx="193732" cy="220708"/>
              </a:xfrm>
              <a:prstGeom prst="snip1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5" name="Straight Connector 154"/>
              <p:cNvCxnSpPr/>
              <p:nvPr/>
            </p:nvCxnSpPr>
            <p:spPr>
              <a:xfrm flipV="1">
                <a:off x="3587750" y="3651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3587750" y="369252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3587750" y="37369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3587750" y="3778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8" name="Group 165"/>
            <p:cNvGrpSpPr/>
            <p:nvPr/>
          </p:nvGrpSpPr>
          <p:grpSpPr>
            <a:xfrm>
              <a:off x="7107574" y="4339706"/>
              <a:ext cx="193732" cy="220708"/>
              <a:chOff x="3549593" y="3600450"/>
              <a:chExt cx="193732" cy="220708"/>
            </a:xfrm>
          </p:grpSpPr>
          <p:sp>
            <p:nvSpPr>
              <p:cNvPr id="167" name="Snip Single Corner Rectangle 166"/>
              <p:cNvSpPr/>
              <p:nvPr/>
            </p:nvSpPr>
            <p:spPr>
              <a:xfrm>
                <a:off x="3549593" y="3600450"/>
                <a:ext cx="193732" cy="220708"/>
              </a:xfrm>
              <a:prstGeom prst="snip1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8" name="Straight Connector 167"/>
              <p:cNvCxnSpPr/>
              <p:nvPr/>
            </p:nvCxnSpPr>
            <p:spPr>
              <a:xfrm flipV="1">
                <a:off x="3587750" y="3651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3587750" y="369252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V="1">
                <a:off x="3587750" y="3736975"/>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3587750" y="3778250"/>
                <a:ext cx="117475" cy="1"/>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87" name="TextBox 186"/>
            <p:cNvSpPr txBox="1"/>
            <p:nvPr/>
          </p:nvSpPr>
          <p:spPr>
            <a:xfrm>
              <a:off x="7427493" y="3984524"/>
              <a:ext cx="1441420" cy="646331"/>
            </a:xfrm>
            <a:prstGeom prst="rect">
              <a:avLst/>
            </a:prstGeom>
            <a:noFill/>
          </p:spPr>
          <p:txBody>
            <a:bodyPr wrap="none" rtlCol="0">
              <a:spAutoFit/>
            </a:bodyPr>
            <a:lstStyle/>
            <a:p>
              <a:r>
                <a:rPr lang="en-US" dirty="0" smtClean="0"/>
                <a:t>paper claims</a:t>
              </a:r>
            </a:p>
            <a:p>
              <a:r>
                <a:rPr lang="en-US" dirty="0" smtClean="0"/>
                <a:t>and vouchers</a:t>
              </a:r>
              <a:endParaRPr lang="en-US" dirty="0"/>
            </a:p>
          </p:txBody>
        </p:sp>
        <p:sp>
          <p:nvSpPr>
            <p:cNvPr id="188" name="TextBox 187"/>
            <p:cNvSpPr txBox="1"/>
            <p:nvPr/>
          </p:nvSpPr>
          <p:spPr>
            <a:xfrm>
              <a:off x="4865055" y="709395"/>
              <a:ext cx="2384387" cy="584776"/>
            </a:xfrm>
            <a:prstGeom prst="rect">
              <a:avLst/>
            </a:prstGeom>
            <a:noFill/>
          </p:spPr>
          <p:txBody>
            <a:bodyPr wrap="none" rtlCol="0">
              <a:spAutoFit/>
            </a:bodyPr>
            <a:lstStyle/>
            <a:p>
              <a:r>
                <a:rPr lang="en-US" sz="3200" dirty="0" smtClean="0"/>
                <a:t>Claim Mobile</a:t>
              </a:r>
              <a:endParaRPr lang="en-US" sz="3200" dirty="0"/>
            </a:p>
          </p:txBody>
        </p:sp>
        <p:sp>
          <p:nvSpPr>
            <p:cNvPr id="191" name="TextBox 190"/>
            <p:cNvSpPr txBox="1"/>
            <p:nvPr/>
          </p:nvSpPr>
          <p:spPr>
            <a:xfrm rot="10800000" flipV="1">
              <a:off x="4879770" y="2527254"/>
              <a:ext cx="363033" cy="369332"/>
            </a:xfrm>
            <a:prstGeom prst="rect">
              <a:avLst/>
            </a:prstGeom>
            <a:noFill/>
          </p:spPr>
          <p:txBody>
            <a:bodyPr wrap="square" rtlCol="0">
              <a:spAutoFit/>
            </a:bodyPr>
            <a:lstStyle/>
            <a:p>
              <a:r>
                <a:rPr lang="en-US" dirty="0" smtClean="0">
                  <a:solidFill>
                    <a:srgbClr val="000000"/>
                  </a:solidFill>
                </a:rPr>
                <a:t>$</a:t>
              </a:r>
              <a:endParaRPr lang="en-US" dirty="0">
                <a:solidFill>
                  <a:srgbClr val="000000"/>
                </a:solidFill>
              </a:endParaRPr>
            </a:p>
          </p:txBody>
        </p:sp>
        <p:cxnSp>
          <p:nvCxnSpPr>
            <p:cNvPr id="192" name="Shape 12"/>
            <p:cNvCxnSpPr>
              <a:stCxn id="248" idx="2"/>
              <a:endCxn id="7" idx="0"/>
            </p:cNvCxnSpPr>
            <p:nvPr/>
          </p:nvCxnSpPr>
          <p:spPr>
            <a:xfrm rot="5400000">
              <a:off x="4542562" y="2762574"/>
              <a:ext cx="566845" cy="7529"/>
            </a:xfrm>
            <a:prstGeom prst="curvedConnector3">
              <a:avLst>
                <a:gd name="adj1" fmla="val 5000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grpSp>
          <p:nvGrpSpPr>
            <p:cNvPr id="19" name="Group 223"/>
            <p:cNvGrpSpPr/>
            <p:nvPr/>
          </p:nvGrpSpPr>
          <p:grpSpPr>
            <a:xfrm>
              <a:off x="5438366" y="3051175"/>
              <a:ext cx="406809" cy="511174"/>
              <a:chOff x="5438366" y="3051175"/>
              <a:chExt cx="406809" cy="511174"/>
            </a:xfrm>
          </p:grpSpPr>
          <p:sp>
            <p:nvSpPr>
              <p:cNvPr id="199" name="Rectangle 198"/>
              <p:cNvSpPr/>
              <p:nvPr/>
            </p:nvSpPr>
            <p:spPr>
              <a:xfrm>
                <a:off x="5438366" y="3051175"/>
                <a:ext cx="406809" cy="98425"/>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5438367" y="3149600"/>
                <a:ext cx="406808" cy="412749"/>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5622925" y="3235325"/>
                <a:ext cx="139700" cy="107949"/>
              </a:xfrm>
              <a:prstGeom prst="rect">
                <a:avLst/>
              </a:prstGeom>
              <a:solidFill>
                <a:schemeClr val="bg1"/>
              </a:solidFill>
              <a:ln w="2540" cap="flat" cmpd="sng" algn="ctr">
                <a:solidFill>
                  <a:schemeClr val="tx1">
                    <a:lumMod val="50000"/>
                    <a:lumOff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4" name="Straight Connector 203"/>
              <p:cNvCxnSpPr/>
              <p:nvPr/>
            </p:nvCxnSpPr>
            <p:spPr>
              <a:xfrm>
                <a:off x="5655599" y="3273381"/>
                <a:ext cx="76334" cy="43"/>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5655599" y="3307248"/>
                <a:ext cx="76334" cy="43"/>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5" name="Multiply 214"/>
              <p:cNvSpPr/>
              <p:nvPr/>
            </p:nvSpPr>
            <p:spPr>
              <a:xfrm>
                <a:off x="5740400" y="3051175"/>
                <a:ext cx="95250" cy="97367"/>
              </a:xfrm>
              <a:prstGeom prst="mathMultiply">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222"/>
            <p:cNvGrpSpPr/>
            <p:nvPr/>
          </p:nvGrpSpPr>
          <p:grpSpPr>
            <a:xfrm>
              <a:off x="5977467" y="4543508"/>
              <a:ext cx="169333" cy="349249"/>
              <a:chOff x="5977466" y="3863975"/>
              <a:chExt cx="169333" cy="349249"/>
            </a:xfrm>
          </p:grpSpPr>
          <p:sp>
            <p:nvSpPr>
              <p:cNvPr id="222" name="Snip Same Side Corner Rectangle 221"/>
              <p:cNvSpPr/>
              <p:nvPr/>
            </p:nvSpPr>
            <p:spPr>
              <a:xfrm>
                <a:off x="6096000" y="3863975"/>
                <a:ext cx="45719" cy="45719"/>
              </a:xfrm>
              <a:prstGeom prst="snip2Same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ounded Rectangle 215"/>
              <p:cNvSpPr/>
              <p:nvPr/>
            </p:nvSpPr>
            <p:spPr>
              <a:xfrm>
                <a:off x="5977466" y="3901017"/>
                <a:ext cx="169333" cy="312207"/>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ounded Rectangle 216"/>
              <p:cNvSpPr/>
              <p:nvPr/>
            </p:nvSpPr>
            <p:spPr>
              <a:xfrm>
                <a:off x="6000749" y="3925361"/>
                <a:ext cx="123825" cy="122764"/>
              </a:xfrm>
              <a:prstGeom prst="roundRect">
                <a:avLst/>
              </a:prstGeom>
              <a:solidFill>
                <a:schemeClr val="bg1"/>
              </a:solidFill>
              <a:ln w="2540" cap="flat" cmpd="sng" algn="ctr">
                <a:solidFill>
                  <a:schemeClr val="tx1">
                    <a:lumMod val="50000"/>
                    <a:lumOff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25" name="Curved Connector 224"/>
            <p:cNvCxnSpPr>
              <a:stCxn id="142" idx="1"/>
              <a:endCxn id="216" idx="3"/>
            </p:cNvCxnSpPr>
            <p:nvPr/>
          </p:nvCxnSpPr>
          <p:spPr>
            <a:xfrm rot="10800000">
              <a:off x="6146801" y="4736654"/>
              <a:ext cx="540235" cy="46908"/>
            </a:xfrm>
            <a:prstGeom prst="curvedConnector3">
              <a:avLst>
                <a:gd name="adj1" fmla="val 50000"/>
              </a:avLst>
            </a:prstGeom>
            <a:ln w="12700" cap="flat" cmpd="sng" algn="ctr">
              <a:solidFill>
                <a:schemeClr val="bg1">
                  <a:lumMod val="50000"/>
                </a:schemeClr>
              </a:solidFill>
              <a:prstDash val="dot"/>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28" name="Curved Connector 227"/>
            <p:cNvCxnSpPr>
              <a:stCxn id="217" idx="0"/>
              <a:endCxn id="196" idx="2"/>
            </p:cNvCxnSpPr>
            <p:nvPr/>
          </p:nvCxnSpPr>
          <p:spPr>
            <a:xfrm rot="16200000" flipV="1">
              <a:off x="5330945" y="3873176"/>
              <a:ext cx="1042545" cy="420892"/>
            </a:xfrm>
            <a:prstGeom prst="curvedConnector3">
              <a:avLst>
                <a:gd name="adj1" fmla="val 50000"/>
              </a:avLst>
            </a:prstGeom>
            <a:ln w="12700" cap="flat" cmpd="sng" algn="ctr">
              <a:solidFill>
                <a:schemeClr val="bg1">
                  <a:lumMod val="50000"/>
                </a:schemeClr>
              </a:solidFill>
              <a:prstDash val="dot"/>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31" name="Curved Connector 230"/>
            <p:cNvCxnSpPr>
              <a:stCxn id="141" idx="1"/>
              <a:endCxn id="196" idx="3"/>
            </p:cNvCxnSpPr>
            <p:nvPr/>
          </p:nvCxnSpPr>
          <p:spPr>
            <a:xfrm rot="10800000">
              <a:off x="5845176" y="3355975"/>
              <a:ext cx="791703" cy="631996"/>
            </a:xfrm>
            <a:prstGeom prst="curvedConnector3">
              <a:avLst>
                <a:gd name="adj1" fmla="val 50000"/>
              </a:avLst>
            </a:prstGeom>
            <a:ln w="12700" cap="flat" cmpd="sng" algn="ctr">
              <a:solidFill>
                <a:schemeClr val="bg1">
                  <a:lumMod val="50000"/>
                </a:schemeClr>
              </a:solidFill>
              <a:prstDash val="dot"/>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34" name="Curved Connector 233"/>
            <p:cNvCxnSpPr>
              <a:stCxn id="140" idx="1"/>
              <a:endCxn id="196" idx="3"/>
            </p:cNvCxnSpPr>
            <p:nvPr/>
          </p:nvCxnSpPr>
          <p:spPr>
            <a:xfrm rot="10800000" flipV="1">
              <a:off x="5845176" y="3192379"/>
              <a:ext cx="804721" cy="163596"/>
            </a:xfrm>
            <a:prstGeom prst="curvedConnector3">
              <a:avLst>
                <a:gd name="adj1" fmla="val 50000"/>
              </a:avLst>
            </a:prstGeom>
            <a:ln w="12700" cap="flat" cmpd="sng" algn="ctr">
              <a:solidFill>
                <a:schemeClr val="bg1">
                  <a:lumMod val="50000"/>
                </a:schemeClr>
              </a:solidFill>
              <a:prstDash val="dot"/>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37" name="Curved Connector 236"/>
            <p:cNvCxnSpPr>
              <a:stCxn id="139" idx="1"/>
              <a:endCxn id="196" idx="3"/>
            </p:cNvCxnSpPr>
            <p:nvPr/>
          </p:nvCxnSpPr>
          <p:spPr>
            <a:xfrm rot="10800000" flipV="1">
              <a:off x="5845175" y="2396787"/>
              <a:ext cx="807934" cy="959188"/>
            </a:xfrm>
            <a:prstGeom prst="curvedConnector3">
              <a:avLst>
                <a:gd name="adj1" fmla="val 50000"/>
              </a:avLst>
            </a:prstGeom>
            <a:ln w="12700" cap="flat" cmpd="sng" algn="ctr">
              <a:solidFill>
                <a:schemeClr val="bg1">
                  <a:lumMod val="50000"/>
                </a:schemeClr>
              </a:solidFill>
              <a:prstDash val="dot"/>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40" name="Curved Connector 239"/>
            <p:cNvCxnSpPr>
              <a:stCxn id="138" idx="1"/>
              <a:endCxn id="196" idx="3"/>
            </p:cNvCxnSpPr>
            <p:nvPr/>
          </p:nvCxnSpPr>
          <p:spPr>
            <a:xfrm rot="10800000" flipV="1">
              <a:off x="5845176" y="1601195"/>
              <a:ext cx="507051" cy="1754780"/>
            </a:xfrm>
            <a:prstGeom prst="curvedConnector3">
              <a:avLst>
                <a:gd name="adj1" fmla="val 50000"/>
              </a:avLst>
            </a:prstGeom>
            <a:ln w="12700" cap="flat" cmpd="sng" algn="ctr">
              <a:solidFill>
                <a:schemeClr val="bg1">
                  <a:lumMod val="50000"/>
                </a:schemeClr>
              </a:solidFill>
              <a:prstDash val="dot"/>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43" name="TextBox 242"/>
            <p:cNvSpPr txBox="1"/>
            <p:nvPr/>
          </p:nvSpPr>
          <p:spPr>
            <a:xfrm>
              <a:off x="5837900" y="4879275"/>
              <a:ext cx="1485465" cy="369332"/>
            </a:xfrm>
            <a:prstGeom prst="rect">
              <a:avLst/>
            </a:prstGeom>
            <a:noFill/>
          </p:spPr>
          <p:txBody>
            <a:bodyPr wrap="none" rtlCol="0">
              <a:spAutoFit/>
            </a:bodyPr>
            <a:lstStyle/>
            <a:p>
              <a:r>
                <a:rPr lang="en-US" dirty="0" smtClean="0">
                  <a:solidFill>
                    <a:schemeClr val="bg1">
                      <a:lumMod val="65000"/>
                    </a:schemeClr>
                  </a:solidFill>
                </a:rPr>
                <a:t>mobile phone</a:t>
              </a:r>
              <a:endParaRPr lang="en-US" dirty="0">
                <a:solidFill>
                  <a:schemeClr val="bg1">
                    <a:lumMod val="65000"/>
                  </a:schemeClr>
                </a:solidFill>
              </a:endParaRPr>
            </a:p>
          </p:txBody>
        </p:sp>
        <p:sp>
          <p:nvSpPr>
            <p:cNvPr id="248" name="TextBox 247"/>
            <p:cNvSpPr txBox="1"/>
            <p:nvPr/>
          </p:nvSpPr>
          <p:spPr>
            <a:xfrm>
              <a:off x="4267015" y="1559586"/>
              <a:ext cx="1125466" cy="923330"/>
            </a:xfrm>
            <a:prstGeom prst="rect">
              <a:avLst/>
            </a:prstGeom>
            <a:noFill/>
          </p:spPr>
          <p:txBody>
            <a:bodyPr wrap="none" rtlCol="0">
              <a:spAutoFit/>
            </a:bodyPr>
            <a:lstStyle/>
            <a:p>
              <a:pPr algn="ctr"/>
              <a:r>
                <a:rPr lang="en-US" dirty="0" smtClean="0"/>
                <a:t>University </a:t>
              </a:r>
            </a:p>
            <a:p>
              <a:pPr algn="ctr"/>
              <a:r>
                <a:rPr lang="en-US" dirty="0" smtClean="0"/>
                <a:t>Research </a:t>
              </a:r>
            </a:p>
            <a:p>
              <a:pPr algn="ctr"/>
              <a:r>
                <a:rPr lang="en-US" dirty="0" smtClean="0"/>
                <a:t>Funding</a:t>
              </a:r>
              <a:endParaRPr lang="en-US" dirty="0"/>
            </a:p>
          </p:txBody>
        </p:sp>
        <p:cxnSp>
          <p:nvCxnSpPr>
            <p:cNvPr id="251" name="Shape 12"/>
            <p:cNvCxnSpPr>
              <a:stCxn id="7" idx="3"/>
              <a:endCxn id="196" idx="1"/>
            </p:cNvCxnSpPr>
            <p:nvPr/>
          </p:nvCxnSpPr>
          <p:spPr>
            <a:xfrm>
              <a:off x="5145384" y="3234427"/>
              <a:ext cx="292983" cy="121548"/>
            </a:xfrm>
            <a:prstGeom prst="curvedConnector3">
              <a:avLst>
                <a:gd name="adj1" fmla="val 50000"/>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256" name="Shape 12"/>
            <p:cNvCxnSpPr>
              <a:stCxn id="7" idx="2"/>
              <a:endCxn id="216" idx="1"/>
            </p:cNvCxnSpPr>
            <p:nvPr/>
          </p:nvCxnSpPr>
          <p:spPr>
            <a:xfrm rot="16200000" flipH="1">
              <a:off x="4741063" y="3500249"/>
              <a:ext cx="1317561" cy="1155248"/>
            </a:xfrm>
            <a:prstGeom prst="curvedConnector2">
              <a:avLst/>
            </a:prstGeom>
            <a:ln w="12700" cap="flat" cmpd="sng" algn="ctr">
              <a:solidFill>
                <a:schemeClr val="bg1">
                  <a:lumMod val="50000"/>
                </a:schemeClr>
              </a:solidFill>
              <a:prstDash val="dot"/>
              <a:round/>
              <a:headEnd type="oval" w="sm" len="sm"/>
              <a:tailEnd type="triangle" w="lg" len="lg"/>
            </a:ln>
          </p:spPr>
          <p:style>
            <a:lnRef idx="2">
              <a:schemeClr val="accent1"/>
            </a:lnRef>
            <a:fillRef idx="0">
              <a:schemeClr val="accent1"/>
            </a:fillRef>
            <a:effectRef idx="1">
              <a:schemeClr val="accent1"/>
            </a:effectRef>
            <a:fontRef idx="minor">
              <a:schemeClr val="tx1"/>
            </a:fontRef>
          </p:style>
        </p:cxnSp>
        <p:sp>
          <p:nvSpPr>
            <p:cNvPr id="273" name="TextBox 272"/>
            <p:cNvSpPr txBox="1"/>
            <p:nvPr/>
          </p:nvSpPr>
          <p:spPr>
            <a:xfrm>
              <a:off x="5336553" y="2383939"/>
              <a:ext cx="1015911" cy="646331"/>
            </a:xfrm>
            <a:prstGeom prst="rect">
              <a:avLst/>
            </a:prstGeom>
            <a:noFill/>
          </p:spPr>
          <p:txBody>
            <a:bodyPr wrap="none" rtlCol="0">
              <a:spAutoFit/>
            </a:bodyPr>
            <a:lstStyle/>
            <a:p>
              <a:r>
                <a:rPr lang="en-US" dirty="0" smtClean="0">
                  <a:solidFill>
                    <a:schemeClr val="bg1">
                      <a:lumMod val="65000"/>
                    </a:schemeClr>
                  </a:solidFill>
                </a:rPr>
                <a:t>web</a:t>
              </a:r>
            </a:p>
            <a:p>
              <a:r>
                <a:rPr lang="en-US" dirty="0" smtClean="0">
                  <a:solidFill>
                    <a:schemeClr val="bg1">
                      <a:lumMod val="65000"/>
                    </a:schemeClr>
                  </a:solidFill>
                </a:rPr>
                <a:t>interface</a:t>
              </a:r>
              <a:endParaRPr lang="en-US" dirty="0">
                <a:solidFill>
                  <a:schemeClr val="bg1">
                    <a:lumMod val="65000"/>
                  </a:schemeClr>
                </a:solidFill>
              </a:endParaRPr>
            </a:p>
          </p:txBody>
        </p:sp>
      </p:grpSp>
      <p:sp>
        <p:nvSpPr>
          <p:cNvPr id="114" name="Title 113"/>
          <p:cNvSpPr>
            <a:spLocks noGrp="1"/>
          </p:cNvSpPr>
          <p:nvPr>
            <p:ph type="title"/>
          </p:nvPr>
        </p:nvSpPr>
        <p:spPr/>
        <p:txBody>
          <a:bodyPr/>
          <a:lstStyle/>
          <a:p>
            <a:r>
              <a:rPr lang="en-US" dirty="0" smtClean="0"/>
              <a:t>Renegotiation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p:cBhvr>
                                        <p:cTn id="6" dur="2000" fill="hold"/>
                                        <p:tgtEl>
                                          <p:spTgt spid="21"/>
                                        </p:tgtEl>
                                        <p:attrNameLst>
                                          <p:attrName>stroke.color</p:attrName>
                                        </p:attrNameLst>
                                      </p:cBhvr>
                                      <p:to>
                                        <a:schemeClr val="accent2"/>
                                      </p:to>
                                    </p:animClr>
                                    <p:set>
                                      <p:cBhvr>
                                        <p:cTn id="7" dur="2000" fill="hold"/>
                                        <p:tgtEl>
                                          <p:spTgt spid="21"/>
                                        </p:tgtEl>
                                        <p:attrNameLst>
                                          <p:attrName>stroke.on</p:attrName>
                                        </p:attrNameLst>
                                      </p:cBhvr>
                                      <p:to>
                                        <p:strVal val="true"/>
                                      </p:to>
                                    </p:set>
                                  </p:childTnLst>
                                </p:cTn>
                              </p:par>
                            </p:childTnLst>
                          </p:cTn>
                        </p:par>
                        <p:par>
                          <p:cTn id="8" fill="hold">
                            <p:stCondLst>
                              <p:cond delay="2000"/>
                            </p:stCondLst>
                            <p:childTnLst>
                              <p:par>
                                <p:cTn id="9" presetID="7" presetClass="emph" presetSubtype="2" fill="hold" nodeType="afterEffect">
                                  <p:stCondLst>
                                    <p:cond delay="0"/>
                                  </p:stCondLst>
                                  <p:childTnLst>
                                    <p:animClr clrSpc="rgb">
                                      <p:cBhvr>
                                        <p:cTn id="10" dur="2000" fill="hold"/>
                                        <p:tgtEl>
                                          <p:spTgt spid="34"/>
                                        </p:tgtEl>
                                        <p:attrNameLst>
                                          <p:attrName>stroke.color</p:attrName>
                                        </p:attrNameLst>
                                      </p:cBhvr>
                                      <p:to>
                                        <a:schemeClr val="accent2"/>
                                      </p:to>
                                    </p:animClr>
                                    <p:set>
                                      <p:cBhvr>
                                        <p:cTn id="11" dur="2000" fill="hold"/>
                                        <p:tgtEl>
                                          <p:spTgt spid="34"/>
                                        </p:tgtEl>
                                        <p:attrNameLst>
                                          <p:attrName>stroke.on</p:attrName>
                                        </p:attrNameLst>
                                      </p:cBhvr>
                                      <p:to>
                                        <p:strVal val="true"/>
                                      </p:to>
                                    </p:set>
                                  </p:childTnLst>
                                </p:cTn>
                              </p:par>
                              <p:par>
                                <p:cTn id="12" presetID="7" presetClass="emph" presetSubtype="2" fill="hold" nodeType="withEffect">
                                  <p:stCondLst>
                                    <p:cond delay="0"/>
                                  </p:stCondLst>
                                  <p:childTnLst>
                                    <p:animClr clrSpc="rgb">
                                      <p:cBhvr>
                                        <p:cTn id="13" dur="2000" fill="hold"/>
                                        <p:tgtEl>
                                          <p:spTgt spid="38"/>
                                        </p:tgtEl>
                                        <p:attrNameLst>
                                          <p:attrName>stroke.color</p:attrName>
                                        </p:attrNameLst>
                                      </p:cBhvr>
                                      <p:to>
                                        <a:schemeClr val="accent2"/>
                                      </p:to>
                                    </p:animClr>
                                    <p:set>
                                      <p:cBhvr>
                                        <p:cTn id="14" dur="2000" fill="hold"/>
                                        <p:tgtEl>
                                          <p:spTgt spid="38"/>
                                        </p:tgtEl>
                                        <p:attrNameLst>
                                          <p:attrName>stroke.on</p:attrName>
                                        </p:attrNameLst>
                                      </p:cBhvr>
                                      <p:to>
                                        <p:strVal val="true"/>
                                      </p:to>
                                    </p:set>
                                  </p:childTnLst>
                                </p:cTn>
                              </p:par>
                            </p:childTnLst>
                          </p:cTn>
                        </p:par>
                        <p:par>
                          <p:cTn id="15" fill="hold">
                            <p:stCondLst>
                              <p:cond delay="4000"/>
                            </p:stCondLst>
                            <p:childTnLst>
                              <p:par>
                                <p:cTn id="16" presetID="7" presetClass="emph" presetSubtype="2" fill="hold" nodeType="afterEffect">
                                  <p:stCondLst>
                                    <p:cond delay="0"/>
                                  </p:stCondLst>
                                  <p:childTnLst>
                                    <p:animClr clrSpc="rgb">
                                      <p:cBhvr>
                                        <p:cTn id="17" dur="2000" fill="hold"/>
                                        <p:tgtEl>
                                          <p:spTgt spid="53"/>
                                        </p:tgtEl>
                                        <p:attrNameLst>
                                          <p:attrName>stroke.color</p:attrName>
                                        </p:attrNameLst>
                                      </p:cBhvr>
                                      <p:to>
                                        <a:schemeClr val="accent2"/>
                                      </p:to>
                                    </p:animClr>
                                    <p:set>
                                      <p:cBhvr>
                                        <p:cTn id="18" dur="2000" fill="hold"/>
                                        <p:tgtEl>
                                          <p:spTgt spid="5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3" name="Straight Connector 22"/>
          <p:cNvCxnSpPr/>
          <p:nvPr/>
        </p:nvCxnSpPr>
        <p:spPr bwMode="auto">
          <a:xfrm rot="5400000">
            <a:off x="2096895" y="3845627"/>
            <a:ext cx="4568825" cy="14287"/>
          </a:xfrm>
          <a:prstGeom prst="line">
            <a:avLst/>
          </a:prstGeom>
          <a:ln w="79375" cap="flat" cmpd="sng" algn="ctr">
            <a:solidFill>
              <a:schemeClr val="accent2"/>
            </a:solidFill>
            <a:prstDash val="solid"/>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49155" name="Title 4"/>
          <p:cNvSpPr>
            <a:spLocks noGrp="1"/>
          </p:cNvSpPr>
          <p:nvPr>
            <p:ph type="title"/>
          </p:nvPr>
        </p:nvSpPr>
        <p:spPr/>
        <p:txBody>
          <a:bodyPr/>
          <a:lstStyle/>
          <a:p>
            <a:pPr eaLnBrk="1" hangingPunct="1"/>
            <a:r>
              <a:rPr lang="en-US" dirty="0" smtClean="0"/>
              <a:t>A Proposed Submission Process</a:t>
            </a:r>
          </a:p>
        </p:txBody>
      </p:sp>
      <p:sp>
        <p:nvSpPr>
          <p:cNvPr id="4" name="Slide Number Placeholder 3"/>
          <p:cNvSpPr>
            <a:spLocks noGrp="1"/>
          </p:cNvSpPr>
          <p:nvPr>
            <p:ph type="sldNum" sz="quarter" idx="12"/>
          </p:nvPr>
        </p:nvSpPr>
        <p:spPr/>
        <p:txBody>
          <a:bodyPr/>
          <a:lstStyle/>
          <a:p>
            <a:pPr>
              <a:defRPr/>
            </a:pPr>
            <a:fld id="{47145ABC-111E-484C-8FB3-DDEF67569D34}" type="slidenum">
              <a:rPr lang="en-US" altLang="ja-JP" smtClean="0"/>
              <a:pPr>
                <a:defRPr/>
              </a:pPr>
              <a:t>23</a:t>
            </a:fld>
            <a:endParaRPr lang="en-US" altLang="ja-JP" smtClean="0"/>
          </a:p>
        </p:txBody>
      </p:sp>
      <p:pic>
        <p:nvPicPr>
          <p:cNvPr id="49157" name="Picture 7" descr="C:\Users\eMan\Documents\Academics\Research\IT4D - Cal\documentation\images\2.gif"/>
          <p:cNvPicPr>
            <a:picLocks noChangeAspect="1" noChangeArrowheads="1"/>
          </p:cNvPicPr>
          <p:nvPr/>
        </p:nvPicPr>
        <p:blipFill>
          <a:blip r:embed="rId3"/>
          <a:srcRect/>
          <a:stretch>
            <a:fillRect/>
          </a:stretch>
        </p:blipFill>
        <p:spPr bwMode="auto">
          <a:xfrm>
            <a:off x="1275578" y="1813419"/>
            <a:ext cx="1265237" cy="1676400"/>
          </a:xfrm>
          <a:prstGeom prst="rect">
            <a:avLst/>
          </a:prstGeom>
          <a:noFill/>
          <a:ln w="9525">
            <a:noFill/>
            <a:miter lim="800000"/>
            <a:headEnd/>
            <a:tailEnd/>
          </a:ln>
        </p:spPr>
      </p:pic>
      <p:sp>
        <p:nvSpPr>
          <p:cNvPr id="11" name="Magnetic Disk 10"/>
          <p:cNvSpPr/>
          <p:nvPr/>
        </p:nvSpPr>
        <p:spPr bwMode="auto">
          <a:xfrm>
            <a:off x="6259256" y="1841527"/>
            <a:ext cx="1917700" cy="1033463"/>
          </a:xfrm>
          <a:prstGeom prst="flowChartMagneticDisk">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prstTxWarp prst="textNoShape">
              <a:avLst/>
            </a:prstTxWarp>
          </a:bodyPr>
          <a:lstStyle/>
          <a:p>
            <a:pPr algn="ctr">
              <a:defRPr/>
            </a:pPr>
            <a:r>
              <a:rPr lang="en-US" sz="1400" dirty="0">
                <a:latin typeface="Arial" pitchFamily="-65" charset="0"/>
                <a:ea typeface="ＭＳ Ｐゴシック" pitchFamily="-65" charset="-128"/>
                <a:cs typeface="ＭＳ Ｐゴシック" pitchFamily="-65" charset="-128"/>
              </a:rPr>
              <a:t>Voucher Management System</a:t>
            </a:r>
          </a:p>
          <a:p>
            <a:pPr algn="ctr">
              <a:defRPr/>
            </a:pPr>
            <a:endParaRPr lang="en-US" sz="1400" dirty="0">
              <a:latin typeface="Arial" pitchFamily="-65" charset="0"/>
              <a:ea typeface="ＭＳ Ｐゴシック" pitchFamily="-65" charset="-128"/>
              <a:cs typeface="ＭＳ Ｐゴシック" pitchFamily="-65" charset="-128"/>
            </a:endParaRPr>
          </a:p>
        </p:txBody>
      </p:sp>
      <p:sp>
        <p:nvSpPr>
          <p:cNvPr id="49162" name="Right Arrow 13"/>
          <p:cNvSpPr>
            <a:spLocks noChangeArrowheads="1"/>
          </p:cNvSpPr>
          <p:nvPr/>
        </p:nvSpPr>
        <p:spPr bwMode="auto">
          <a:xfrm>
            <a:off x="3213701" y="2065246"/>
            <a:ext cx="2486025" cy="496887"/>
          </a:xfrm>
          <a:prstGeom prst="rightArrow">
            <a:avLst>
              <a:gd name="adj1" fmla="val 50000"/>
              <a:gd name="adj2" fmla="val 50009"/>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a:t>Submit Claim</a:t>
            </a:r>
          </a:p>
        </p:txBody>
      </p:sp>
      <p:sp>
        <p:nvSpPr>
          <p:cNvPr id="49163" name="Double Bracket 15"/>
          <p:cNvSpPr>
            <a:spLocks noChangeArrowheads="1"/>
          </p:cNvSpPr>
          <p:nvPr/>
        </p:nvSpPr>
        <p:spPr bwMode="auto">
          <a:xfrm>
            <a:off x="6193139" y="3087715"/>
            <a:ext cx="2111375" cy="593725"/>
          </a:xfrm>
          <a:prstGeom prst="bracketPair">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prstTxWarp prst="textNoShape">
              <a:avLst/>
            </a:prstTxWarp>
          </a:bodyPr>
          <a:lstStyle/>
          <a:p>
            <a:pPr algn="ctr"/>
            <a:r>
              <a:rPr lang="en-US" sz="1400" dirty="0"/>
              <a:t>Medical Review</a:t>
            </a:r>
          </a:p>
          <a:p>
            <a:pPr algn="ctr"/>
            <a:r>
              <a:rPr lang="en-US" sz="1400" dirty="0"/>
              <a:t>Payments Processing</a:t>
            </a:r>
          </a:p>
        </p:txBody>
      </p:sp>
      <p:sp>
        <p:nvSpPr>
          <p:cNvPr id="49164" name="Right Arrow 16"/>
          <p:cNvSpPr>
            <a:spLocks noChangeArrowheads="1"/>
          </p:cNvSpPr>
          <p:nvPr/>
        </p:nvSpPr>
        <p:spPr bwMode="auto">
          <a:xfrm flipH="1">
            <a:off x="3213701" y="2497046"/>
            <a:ext cx="2441575" cy="454025"/>
          </a:xfrm>
          <a:prstGeom prst="rightArrow">
            <a:avLst>
              <a:gd name="adj1" fmla="val 50000"/>
              <a:gd name="adj2" fmla="val 50116"/>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a:t>Update Claim Status</a:t>
            </a:r>
          </a:p>
        </p:txBody>
      </p:sp>
      <p:sp>
        <p:nvSpPr>
          <p:cNvPr id="41997" name="Left-Right Arrow 19"/>
          <p:cNvSpPr>
            <a:spLocks noChangeArrowheads="1"/>
          </p:cNvSpPr>
          <p:nvPr/>
        </p:nvSpPr>
        <p:spPr bwMode="auto">
          <a:xfrm>
            <a:off x="3226401" y="3784508"/>
            <a:ext cx="2443163" cy="469900"/>
          </a:xfrm>
          <a:prstGeom prst="leftRightArrow">
            <a:avLst>
              <a:gd name="adj1" fmla="val 50000"/>
              <a:gd name="adj2" fmla="val 4994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defRPr/>
            </a:pPr>
            <a:r>
              <a:rPr lang="en-US" sz="1600" dirty="0"/>
              <a:t>Annotate Claims</a:t>
            </a:r>
          </a:p>
        </p:txBody>
      </p:sp>
      <p:sp>
        <p:nvSpPr>
          <p:cNvPr id="41998" name="Right Arrow 20"/>
          <p:cNvSpPr>
            <a:spLocks noChangeArrowheads="1"/>
          </p:cNvSpPr>
          <p:nvPr/>
        </p:nvSpPr>
        <p:spPr bwMode="auto">
          <a:xfrm flipH="1">
            <a:off x="3301014" y="4694146"/>
            <a:ext cx="2343150" cy="455612"/>
          </a:xfrm>
          <a:prstGeom prst="rightArrow">
            <a:avLst>
              <a:gd name="adj1" fmla="val 50000"/>
              <a:gd name="adj2" fmla="val 49929"/>
            </a:avLst>
          </a:prstGeom>
          <a:ln>
            <a:headEnd/>
            <a:tailEnd/>
          </a:ln>
        </p:spPr>
        <p:style>
          <a:lnRef idx="1">
            <a:schemeClr val="accent3"/>
          </a:lnRef>
          <a:fillRef idx="2">
            <a:schemeClr val="accent3"/>
          </a:fillRef>
          <a:effectRef idx="1">
            <a:schemeClr val="accent3"/>
          </a:effectRef>
          <a:fontRef idx="minor">
            <a:schemeClr val="dk1"/>
          </a:fontRef>
        </p:style>
        <p:txBody>
          <a:bodyPr anchor="ctr">
            <a:prstTxWarp prst="textNoShape">
              <a:avLst/>
            </a:prstTxWarp>
          </a:bodyPr>
          <a:lstStyle/>
          <a:p>
            <a:pPr algn="ctr">
              <a:defRPr/>
            </a:pPr>
            <a:r>
              <a:rPr lang="en-US" sz="1400" dirty="0"/>
              <a:t>Program Announcements</a:t>
            </a:r>
          </a:p>
        </p:txBody>
      </p:sp>
      <p:sp>
        <p:nvSpPr>
          <p:cNvPr id="15" name="Right Arrow 20"/>
          <p:cNvSpPr>
            <a:spLocks noChangeArrowheads="1"/>
          </p:cNvSpPr>
          <p:nvPr/>
        </p:nvSpPr>
        <p:spPr bwMode="auto">
          <a:xfrm flipH="1">
            <a:off x="3301014" y="5237071"/>
            <a:ext cx="2344737" cy="455612"/>
          </a:xfrm>
          <a:prstGeom prst="rightArrow">
            <a:avLst>
              <a:gd name="adj1" fmla="val 50000"/>
              <a:gd name="adj2" fmla="val 49929"/>
            </a:avLst>
          </a:prstGeom>
          <a:ln>
            <a:headEnd/>
            <a:tailEnd/>
          </a:ln>
        </p:spPr>
        <p:style>
          <a:lnRef idx="1">
            <a:schemeClr val="accent3"/>
          </a:lnRef>
          <a:fillRef idx="2">
            <a:schemeClr val="accent3"/>
          </a:fillRef>
          <a:effectRef idx="1">
            <a:schemeClr val="accent3"/>
          </a:effectRef>
          <a:fontRef idx="minor">
            <a:schemeClr val="dk1"/>
          </a:fontRef>
        </p:style>
        <p:txBody>
          <a:bodyPr anchor="ctr">
            <a:prstTxWarp prst="textNoShape">
              <a:avLst/>
            </a:prstTxWarp>
          </a:bodyPr>
          <a:lstStyle/>
          <a:p>
            <a:pPr algn="ctr">
              <a:defRPr/>
            </a:pPr>
            <a:r>
              <a:rPr lang="en-US" sz="1400" dirty="0"/>
              <a:t>Updates on Forms/Costs</a:t>
            </a:r>
          </a:p>
        </p:txBody>
      </p:sp>
      <p:sp>
        <p:nvSpPr>
          <p:cNvPr id="49168" name="Right Arrow 16"/>
          <p:cNvSpPr>
            <a:spLocks noChangeArrowheads="1"/>
          </p:cNvSpPr>
          <p:nvPr/>
        </p:nvSpPr>
        <p:spPr bwMode="auto">
          <a:xfrm flipH="1">
            <a:off x="3224814" y="3073308"/>
            <a:ext cx="2441575" cy="454025"/>
          </a:xfrm>
          <a:prstGeom prst="rightArrow">
            <a:avLst>
              <a:gd name="adj1" fmla="val 50000"/>
              <a:gd name="adj2" fmla="val 50116"/>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600" dirty="0"/>
              <a:t>Payment Advices</a:t>
            </a:r>
          </a:p>
        </p:txBody>
      </p:sp>
      <p:pic>
        <p:nvPicPr>
          <p:cNvPr id="17" name="Picture 16"/>
          <p:cNvPicPr>
            <a:picLocks noChangeAspect="1"/>
          </p:cNvPicPr>
          <p:nvPr/>
        </p:nvPicPr>
        <p:blipFill>
          <a:blip r:embed="rId4"/>
          <a:stretch>
            <a:fillRect/>
          </a:stretch>
        </p:blipFill>
        <p:spPr>
          <a:xfrm>
            <a:off x="6238240" y="4372988"/>
            <a:ext cx="2033270" cy="1527432"/>
          </a:xfrm>
          <a:prstGeom prst="rect">
            <a:avLst/>
          </a:prstGeom>
        </p:spPr>
      </p:pic>
      <p:pic>
        <p:nvPicPr>
          <p:cNvPr id="18" name="Picture 17"/>
          <p:cNvPicPr>
            <a:picLocks noChangeAspect="1"/>
          </p:cNvPicPr>
          <p:nvPr/>
        </p:nvPicPr>
        <p:blipFill>
          <a:blip r:embed="rId5"/>
          <a:stretch>
            <a:fillRect/>
          </a:stretch>
        </p:blipFill>
        <p:spPr>
          <a:xfrm>
            <a:off x="711200" y="4002950"/>
            <a:ext cx="2176780" cy="201304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laim-form.tiff"/>
          <p:cNvPicPr>
            <a:picLocks noChangeAspect="1"/>
          </p:cNvPicPr>
          <p:nvPr/>
        </p:nvPicPr>
        <p:blipFill>
          <a:blip r:embed="rId2"/>
          <a:stretch>
            <a:fillRect/>
          </a:stretch>
        </p:blipFill>
        <p:spPr>
          <a:xfrm>
            <a:off x="1383913" y="2928355"/>
            <a:ext cx="4185171" cy="3658224"/>
          </a:xfrm>
          <a:prstGeom prst="rect">
            <a:avLst/>
          </a:prstGeom>
        </p:spPr>
      </p:pic>
      <p:sp>
        <p:nvSpPr>
          <p:cNvPr id="4" name="Right Brace 3"/>
          <p:cNvSpPr/>
          <p:nvPr/>
        </p:nvSpPr>
        <p:spPr>
          <a:xfrm flipH="1">
            <a:off x="1318786" y="3077053"/>
            <a:ext cx="53750" cy="139998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618706" y="3356381"/>
            <a:ext cx="683187" cy="923330"/>
          </a:xfrm>
          <a:prstGeom prst="rect">
            <a:avLst/>
          </a:prstGeom>
          <a:noFill/>
        </p:spPr>
        <p:txBody>
          <a:bodyPr wrap="none" rtlCol="0">
            <a:spAutoFit/>
          </a:bodyPr>
          <a:lstStyle/>
          <a:p>
            <a:pPr algn="r"/>
            <a:r>
              <a:rPr lang="en-US" dirty="0" smtClean="0"/>
              <a:t>basic</a:t>
            </a:r>
          </a:p>
          <a:p>
            <a:pPr algn="r"/>
            <a:r>
              <a:rPr lang="en-US" dirty="0" smtClean="0"/>
              <a:t>claim</a:t>
            </a:r>
          </a:p>
          <a:p>
            <a:pPr algn="r"/>
            <a:r>
              <a:rPr lang="en-US" dirty="0" smtClean="0"/>
              <a:t>data</a:t>
            </a:r>
            <a:endParaRPr lang="en-US" dirty="0"/>
          </a:p>
        </p:txBody>
      </p:sp>
      <p:sp>
        <p:nvSpPr>
          <p:cNvPr id="9" name="TextBox 8"/>
          <p:cNvSpPr txBox="1"/>
          <p:nvPr/>
        </p:nvSpPr>
        <p:spPr>
          <a:xfrm>
            <a:off x="5658212" y="5030558"/>
            <a:ext cx="799369" cy="646331"/>
          </a:xfrm>
          <a:prstGeom prst="rect">
            <a:avLst/>
          </a:prstGeom>
          <a:noFill/>
        </p:spPr>
        <p:txBody>
          <a:bodyPr wrap="square" rtlCol="0">
            <a:spAutoFit/>
          </a:bodyPr>
          <a:lstStyle/>
          <a:p>
            <a:r>
              <a:rPr lang="en-US" sz="1200" dirty="0" smtClean="0"/>
              <a:t>a warning with no penalty</a:t>
            </a:r>
            <a:endParaRPr lang="en-US" sz="1200" dirty="0"/>
          </a:p>
        </p:txBody>
      </p:sp>
      <p:sp>
        <p:nvSpPr>
          <p:cNvPr id="13" name="Right Brace 12"/>
          <p:cNvSpPr/>
          <p:nvPr/>
        </p:nvSpPr>
        <p:spPr>
          <a:xfrm flipH="1">
            <a:off x="1326814" y="4511937"/>
            <a:ext cx="45719" cy="925623"/>
          </a:xfrm>
          <a:prstGeom prst="rightBrace">
            <a:avLst>
              <a:gd name="adj1" fmla="val 8333"/>
              <a:gd name="adj2" fmla="val 5243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249614" y="4843837"/>
            <a:ext cx="1086919" cy="369332"/>
          </a:xfrm>
          <a:prstGeom prst="rect">
            <a:avLst/>
          </a:prstGeom>
          <a:noFill/>
        </p:spPr>
        <p:txBody>
          <a:bodyPr wrap="none" rtlCol="0">
            <a:spAutoFit/>
          </a:bodyPr>
          <a:lstStyle/>
          <a:p>
            <a:r>
              <a:rPr lang="en-US" dirty="0" smtClean="0"/>
              <a:t>messages</a:t>
            </a:r>
            <a:endParaRPr lang="en-US" dirty="0"/>
          </a:p>
        </p:txBody>
      </p:sp>
      <p:sp>
        <p:nvSpPr>
          <p:cNvPr id="15" name="Right Brace 14"/>
          <p:cNvSpPr/>
          <p:nvPr/>
        </p:nvSpPr>
        <p:spPr>
          <a:xfrm flipH="1">
            <a:off x="1326817" y="5379333"/>
            <a:ext cx="45719" cy="1181555"/>
          </a:xfrm>
          <a:prstGeom prst="rightBrace">
            <a:avLst>
              <a:gd name="adj1" fmla="val 8333"/>
              <a:gd name="adj2" fmla="val 5243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382429" y="5844563"/>
            <a:ext cx="954107" cy="668429"/>
          </a:xfrm>
          <a:prstGeom prst="rect">
            <a:avLst/>
          </a:prstGeom>
          <a:noFill/>
        </p:spPr>
        <p:txBody>
          <a:bodyPr wrap="square" rtlCol="0">
            <a:spAutoFit/>
          </a:bodyPr>
          <a:lstStyle/>
          <a:p>
            <a:pPr algn="r"/>
            <a:r>
              <a:rPr lang="en-US" dirty="0" smtClean="0"/>
              <a:t>update</a:t>
            </a:r>
          </a:p>
          <a:p>
            <a:pPr algn="r"/>
            <a:r>
              <a:rPr lang="en-US" dirty="0" smtClean="0"/>
              <a:t>statuses</a:t>
            </a:r>
            <a:endParaRPr lang="en-US" dirty="0"/>
          </a:p>
        </p:txBody>
      </p:sp>
      <p:sp>
        <p:nvSpPr>
          <p:cNvPr id="25" name="TextBox 24"/>
          <p:cNvSpPr txBox="1"/>
          <p:nvPr/>
        </p:nvSpPr>
        <p:spPr>
          <a:xfrm>
            <a:off x="5669353" y="3925378"/>
            <a:ext cx="788228" cy="830997"/>
          </a:xfrm>
          <a:prstGeom prst="rect">
            <a:avLst/>
          </a:prstGeom>
          <a:noFill/>
        </p:spPr>
        <p:txBody>
          <a:bodyPr wrap="square" rtlCol="0">
            <a:spAutoFit/>
          </a:bodyPr>
          <a:lstStyle/>
          <a:p>
            <a:r>
              <a:rPr lang="en-US" sz="1200" dirty="0" smtClean="0"/>
              <a:t>prices from database figures</a:t>
            </a:r>
            <a:endParaRPr lang="en-US" sz="1200" dirty="0"/>
          </a:p>
        </p:txBody>
      </p:sp>
      <p:pic>
        <p:nvPicPr>
          <p:cNvPr id="17" name="Picture 16" descr="web-list-anon.tiff"/>
          <p:cNvPicPr>
            <a:picLocks noChangeAspect="1"/>
          </p:cNvPicPr>
          <p:nvPr/>
        </p:nvPicPr>
        <p:blipFill>
          <a:blip r:embed="rId3"/>
          <a:stretch>
            <a:fillRect/>
          </a:stretch>
        </p:blipFill>
        <p:spPr>
          <a:xfrm>
            <a:off x="4218173" y="293043"/>
            <a:ext cx="4307135" cy="3330640"/>
          </a:xfrm>
          <a:prstGeom prst="rect">
            <a:avLst/>
          </a:prstGeom>
        </p:spPr>
      </p:pic>
      <p:sp>
        <p:nvSpPr>
          <p:cNvPr id="18" name="TextBox 17"/>
          <p:cNvSpPr txBox="1"/>
          <p:nvPr/>
        </p:nvSpPr>
        <p:spPr>
          <a:xfrm>
            <a:off x="634970" y="732605"/>
            <a:ext cx="3663300" cy="1077218"/>
          </a:xfrm>
          <a:prstGeom prst="rect">
            <a:avLst/>
          </a:prstGeom>
          <a:noFill/>
        </p:spPr>
        <p:txBody>
          <a:bodyPr wrap="square" rtlCol="0">
            <a:spAutoFit/>
          </a:bodyPr>
          <a:lstStyle/>
          <a:p>
            <a:r>
              <a:rPr lang="en-US" sz="3200" dirty="0" smtClean="0"/>
              <a:t>An Asynchronous Web Application </a:t>
            </a:r>
            <a:endParaRPr lang="en-US" sz="3200" dirty="0"/>
          </a:p>
        </p:txBody>
      </p:sp>
      <p:pic>
        <p:nvPicPr>
          <p:cNvPr id="19" name="Picture 18" descr="review-sheet.jpg"/>
          <p:cNvPicPr>
            <a:picLocks noChangeAspect="1"/>
          </p:cNvPicPr>
          <p:nvPr/>
        </p:nvPicPr>
        <p:blipFill>
          <a:blip r:embed="rId4">
            <a:lum bright="26000" contrast="41000"/>
          </a:blip>
          <a:stretch>
            <a:fillRect/>
          </a:stretch>
        </p:blipFill>
        <p:spPr>
          <a:xfrm>
            <a:off x="7065297" y="5339878"/>
            <a:ext cx="1613954" cy="952010"/>
          </a:xfrm>
          <a:prstGeom prst="rect">
            <a:avLst/>
          </a:prstGeom>
        </p:spPr>
      </p:pic>
      <p:pic>
        <p:nvPicPr>
          <p:cNvPr id="20" name="Picture 19" descr="summary.tiff"/>
          <p:cNvPicPr>
            <a:picLocks noChangeAspect="1"/>
          </p:cNvPicPr>
          <p:nvPr/>
        </p:nvPicPr>
        <p:blipFill>
          <a:blip r:embed="rId5"/>
          <a:stretch>
            <a:fillRect/>
          </a:stretch>
        </p:blipFill>
        <p:spPr>
          <a:xfrm>
            <a:off x="784411" y="2181536"/>
            <a:ext cx="2390447" cy="515624"/>
          </a:xfrm>
          <a:prstGeom prst="rect">
            <a:avLst/>
          </a:prstGeom>
        </p:spPr>
      </p:pic>
      <p:sp>
        <p:nvSpPr>
          <p:cNvPr id="21" name="Right Arrow 20"/>
          <p:cNvSpPr/>
          <p:nvPr/>
        </p:nvSpPr>
        <p:spPr>
          <a:xfrm>
            <a:off x="3500485" y="2279217"/>
            <a:ext cx="455877" cy="3093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Arrow 21"/>
          <p:cNvSpPr/>
          <p:nvPr/>
        </p:nvSpPr>
        <p:spPr>
          <a:xfrm rot="1249714">
            <a:off x="6528812" y="5453840"/>
            <a:ext cx="407033" cy="27676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Intermediate Implications</a:t>
            </a:r>
            <a:endParaRPr lang="en-US" dirty="0"/>
          </a:p>
        </p:txBody>
      </p:sp>
      <p:sp>
        <p:nvSpPr>
          <p:cNvPr id="6" name="Text Placeholder 5"/>
          <p:cNvSpPr>
            <a:spLocks noGrp="1"/>
          </p:cNvSpPr>
          <p:nvPr>
            <p:ph type="body" idx="1"/>
          </p:nvPr>
        </p:nvSpPr>
        <p:spPr/>
        <p:txBody>
          <a:bodyPr/>
          <a:lstStyle/>
          <a:p>
            <a:r>
              <a:rPr lang="en-US" dirty="0" smtClean="0"/>
              <a:t>Intermediate Findings</a:t>
            </a:r>
            <a:endParaRPr lang="en-US" dirty="0"/>
          </a:p>
        </p:txBody>
      </p:sp>
      <p:sp>
        <p:nvSpPr>
          <p:cNvPr id="5" name="Content Placeholder 4"/>
          <p:cNvSpPr>
            <a:spLocks noGrp="1"/>
          </p:cNvSpPr>
          <p:nvPr>
            <p:ph sz="half" idx="2"/>
          </p:nvPr>
        </p:nvSpPr>
        <p:spPr/>
        <p:txBody>
          <a:bodyPr>
            <a:normAutofit fontScale="85000" lnSpcReduction="10000"/>
          </a:bodyPr>
          <a:lstStyle/>
          <a:p>
            <a:r>
              <a:rPr lang="en-US" dirty="0" smtClean="0"/>
              <a:t>Initially proposed system would have bypassed the PMO in </a:t>
            </a:r>
            <a:r>
              <a:rPr lang="en-US" dirty="0" err="1" smtClean="0"/>
              <a:t>Mbarara</a:t>
            </a:r>
            <a:endParaRPr lang="en-US" dirty="0" smtClean="0"/>
          </a:p>
          <a:p>
            <a:r>
              <a:rPr lang="en-US" dirty="0" smtClean="0"/>
              <a:t>Frequent changes in and sometimes ambiguous stakeholder requirements require flexibility in designs</a:t>
            </a:r>
          </a:p>
          <a:p>
            <a:r>
              <a:rPr lang="en-US" dirty="0" smtClean="0"/>
              <a:t>Claims information is used as leverage in negotiations between stakeholders in the project – which has implications for a mobile system intended to improve its flow</a:t>
            </a:r>
          </a:p>
          <a:p>
            <a:endParaRPr lang="en-US" dirty="0" smtClean="0"/>
          </a:p>
          <a:p>
            <a:endParaRPr lang="en-US" dirty="0"/>
          </a:p>
        </p:txBody>
      </p:sp>
      <p:sp>
        <p:nvSpPr>
          <p:cNvPr id="7" name="Text Placeholder 6"/>
          <p:cNvSpPr>
            <a:spLocks noGrp="1"/>
          </p:cNvSpPr>
          <p:nvPr>
            <p:ph type="body" sz="quarter" idx="3"/>
          </p:nvPr>
        </p:nvSpPr>
        <p:spPr/>
        <p:txBody>
          <a:bodyPr/>
          <a:lstStyle/>
          <a:p>
            <a:r>
              <a:rPr lang="en-US" dirty="0" smtClean="0"/>
              <a:t>Further Questions</a:t>
            </a:r>
            <a:endParaRPr lang="en-US" dirty="0"/>
          </a:p>
        </p:txBody>
      </p:sp>
      <p:sp>
        <p:nvSpPr>
          <p:cNvPr id="8" name="Content Placeholder 7"/>
          <p:cNvSpPr>
            <a:spLocks noGrp="1"/>
          </p:cNvSpPr>
          <p:nvPr>
            <p:ph sz="quarter" idx="4"/>
          </p:nvPr>
        </p:nvSpPr>
        <p:spPr/>
        <p:txBody>
          <a:bodyPr>
            <a:normAutofit fontScale="85000" lnSpcReduction="20000"/>
          </a:bodyPr>
          <a:lstStyle/>
          <a:p>
            <a:r>
              <a:rPr lang="en-US" dirty="0" smtClean="0"/>
              <a:t>How will the flow of information continue to be negotiated within the project?</a:t>
            </a:r>
          </a:p>
          <a:p>
            <a:r>
              <a:rPr lang="en-US" dirty="0" smtClean="0"/>
              <a:t>How does democratization of access to information affect stakeholder willingness to participate in the project?</a:t>
            </a:r>
          </a:p>
          <a:p>
            <a:r>
              <a:rPr lang="en-US" dirty="0" smtClean="0"/>
              <a:t>Will access to </a:t>
            </a:r>
            <a:r>
              <a:rPr lang="en-US" dirty="0" err="1" smtClean="0"/>
              <a:t>ClaimMobile</a:t>
            </a:r>
            <a:r>
              <a:rPr lang="en-US" dirty="0" smtClean="0"/>
              <a:t> improve communication between the management agencies and the service providers?</a:t>
            </a:r>
          </a:p>
          <a:p>
            <a:r>
              <a:rPr lang="en-US" dirty="0" smtClean="0"/>
              <a:t>Can the phones be used to improve health information management in the health clinics?</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pPr>
              <a:defRPr/>
            </a:pPr>
            <a:fld id="{5CEB6D77-9410-D744-9EEA-AF28B938D2B9}" type="slidenum">
              <a:rPr lang="en-US" altLang="ja-JP" smtClean="0"/>
              <a:pPr>
                <a:defRPr/>
              </a:pPr>
              <a:t>26</a:t>
            </a:fld>
            <a:endParaRPr lang="en-US" altLang="ja-JP"/>
          </a:p>
        </p:txBody>
      </p:sp>
      <p:pic>
        <p:nvPicPr>
          <p:cNvPr id="441348" name="Picture 4" descr="IMGP0342"/>
          <p:cNvPicPr>
            <a:picLocks noGrp="1" noChangeAspect="1" noChangeArrowheads="1"/>
          </p:cNvPicPr>
          <p:nvPr>
            <p:ph sz="half" idx="3"/>
          </p:nvPr>
        </p:nvPicPr>
        <p:blipFill>
          <a:blip r:embed="rId3"/>
          <a:srcRect/>
          <a:stretch>
            <a:fillRect/>
          </a:stretch>
        </p:blipFill>
        <p:spPr>
          <a:xfrm>
            <a:off x="5702226" y="2850859"/>
            <a:ext cx="2984574" cy="3822293"/>
          </a:xfrm>
          <a:effectLst>
            <a:outerShdw blurRad="63500" dist="38099" dir="2700000" algn="ctr" rotWithShape="0">
              <a:srgbClr val="808080">
                <a:alpha val="74998"/>
              </a:srgbClr>
            </a:outerShdw>
          </a:effectLst>
        </p:spPr>
      </p:pic>
      <p:pic>
        <p:nvPicPr>
          <p:cNvPr id="25607" name="Picture 10"/>
          <p:cNvPicPr>
            <a:picLocks noChangeAspect="1" noChangeArrowheads="1"/>
          </p:cNvPicPr>
          <p:nvPr/>
        </p:nvPicPr>
        <p:blipFill>
          <a:blip r:embed="rId4"/>
          <a:srcRect/>
          <a:stretch>
            <a:fillRect/>
          </a:stretch>
        </p:blipFill>
        <p:spPr bwMode="auto">
          <a:xfrm>
            <a:off x="339758" y="502167"/>
            <a:ext cx="4174495" cy="851937"/>
          </a:xfrm>
          <a:prstGeom prst="rect">
            <a:avLst/>
          </a:prstGeom>
          <a:noFill/>
          <a:ln w="9525">
            <a:noFill/>
            <a:miter lim="800000"/>
            <a:headEnd/>
            <a:tailEnd/>
          </a:ln>
        </p:spPr>
      </p:pic>
      <p:pic>
        <p:nvPicPr>
          <p:cNvPr id="25609" name="Picture 12"/>
          <p:cNvPicPr>
            <a:picLocks noChangeAspect="1" noChangeArrowheads="1"/>
          </p:cNvPicPr>
          <p:nvPr/>
        </p:nvPicPr>
        <p:blipFill>
          <a:blip r:embed="rId5"/>
          <a:srcRect r="45117"/>
          <a:stretch>
            <a:fillRect/>
          </a:stretch>
        </p:blipFill>
        <p:spPr bwMode="auto">
          <a:xfrm>
            <a:off x="2032189" y="4682908"/>
            <a:ext cx="3450277" cy="851937"/>
          </a:xfrm>
          <a:prstGeom prst="rect">
            <a:avLst/>
          </a:prstGeom>
          <a:noFill/>
          <a:ln w="9525">
            <a:noFill/>
            <a:miter lim="800000"/>
            <a:headEnd/>
            <a:tailEnd/>
          </a:ln>
        </p:spPr>
      </p:pic>
      <p:pic>
        <p:nvPicPr>
          <p:cNvPr id="10" name="Picture 9"/>
          <p:cNvPicPr>
            <a:picLocks noChangeAspect="1"/>
          </p:cNvPicPr>
          <p:nvPr/>
        </p:nvPicPr>
        <p:blipFill>
          <a:blip r:embed="rId6"/>
          <a:stretch>
            <a:fillRect/>
          </a:stretch>
        </p:blipFill>
        <p:spPr>
          <a:xfrm>
            <a:off x="4745866" y="3935168"/>
            <a:ext cx="736600" cy="736600"/>
          </a:xfrm>
          <a:prstGeom prst="rect">
            <a:avLst/>
          </a:prstGeom>
        </p:spPr>
      </p:pic>
      <p:pic>
        <p:nvPicPr>
          <p:cNvPr id="11" name="Picture 10"/>
          <p:cNvPicPr>
            <a:picLocks noChangeAspect="1"/>
          </p:cNvPicPr>
          <p:nvPr/>
        </p:nvPicPr>
        <p:blipFill>
          <a:blip r:embed="rId7"/>
          <a:stretch>
            <a:fillRect/>
          </a:stretch>
        </p:blipFill>
        <p:spPr>
          <a:xfrm>
            <a:off x="2714626" y="3946308"/>
            <a:ext cx="1905000" cy="736600"/>
          </a:xfrm>
          <a:prstGeom prst="rect">
            <a:avLst/>
          </a:prstGeom>
        </p:spPr>
      </p:pic>
      <p:sp>
        <p:nvSpPr>
          <p:cNvPr id="12" name="TextBox 11"/>
          <p:cNvSpPr txBox="1"/>
          <p:nvPr/>
        </p:nvSpPr>
        <p:spPr>
          <a:xfrm>
            <a:off x="876300" y="5534845"/>
            <a:ext cx="4656966" cy="1200328"/>
          </a:xfrm>
          <a:prstGeom prst="rect">
            <a:avLst/>
          </a:prstGeom>
          <a:noFill/>
        </p:spPr>
        <p:txBody>
          <a:bodyPr wrap="square" rtlCol="0">
            <a:spAutoFit/>
          </a:bodyPr>
          <a:lstStyle/>
          <a:p>
            <a:pPr algn="r"/>
            <a:r>
              <a:rPr lang="en-US" sz="2400" dirty="0" smtClean="0">
                <a:solidFill>
                  <a:schemeClr val="tx1">
                    <a:lumMod val="75000"/>
                    <a:lumOff val="25000"/>
                  </a:schemeClr>
                </a:solidFill>
                <a:latin typeface="Baskerville"/>
                <a:cs typeface="Baskerville"/>
              </a:rPr>
              <a:t>Technology and Infrastructure for </a:t>
            </a:r>
          </a:p>
          <a:p>
            <a:pPr algn="r"/>
            <a:r>
              <a:rPr lang="en-US" sz="2400" dirty="0" smtClean="0">
                <a:solidFill>
                  <a:schemeClr val="tx1">
                    <a:lumMod val="75000"/>
                    <a:lumOff val="25000"/>
                  </a:schemeClr>
                </a:solidFill>
                <a:latin typeface="Baskerville"/>
                <a:cs typeface="Baskerville"/>
              </a:rPr>
              <a:t>Emerging Regions (TIER)</a:t>
            </a:r>
          </a:p>
          <a:p>
            <a:pPr algn="r"/>
            <a:r>
              <a:rPr lang="en-US" sz="2400" dirty="0" smtClean="0">
                <a:solidFill>
                  <a:schemeClr val="tx1">
                    <a:lumMod val="75000"/>
                    <a:lumOff val="25000"/>
                  </a:schemeClr>
                </a:solidFill>
                <a:latin typeface="Baskerville"/>
                <a:cs typeface="Baskerville"/>
              </a:rPr>
              <a:t>http://</a:t>
            </a:r>
            <a:r>
              <a:rPr lang="en-US" sz="2400" dirty="0" err="1" smtClean="0">
                <a:solidFill>
                  <a:schemeClr val="tx1">
                    <a:lumMod val="75000"/>
                    <a:lumOff val="25000"/>
                  </a:schemeClr>
                </a:solidFill>
                <a:latin typeface="Baskerville"/>
                <a:cs typeface="Baskerville"/>
              </a:rPr>
              <a:t>tier.cs.berkeley.edu</a:t>
            </a:r>
            <a:endParaRPr lang="en-US" sz="2400" dirty="0">
              <a:solidFill>
                <a:schemeClr val="tx1">
                  <a:lumMod val="75000"/>
                  <a:lumOff val="25000"/>
                </a:schemeClr>
              </a:solidFill>
              <a:latin typeface="Baskerville"/>
              <a:cs typeface="Baskerville"/>
            </a:endParaRPr>
          </a:p>
        </p:txBody>
      </p:sp>
      <p:sp>
        <p:nvSpPr>
          <p:cNvPr id="25604" name="Rectangle 2"/>
          <p:cNvSpPr>
            <a:spLocks noGrp="1" noChangeArrowheads="1"/>
          </p:cNvSpPr>
          <p:nvPr>
            <p:ph type="title"/>
          </p:nvPr>
        </p:nvSpPr>
        <p:spPr>
          <a:xfrm>
            <a:off x="835026" y="1210602"/>
            <a:ext cx="3784600" cy="1392238"/>
          </a:xfrm>
        </p:spPr>
        <p:txBody>
          <a:bodyPr>
            <a:normAutofit fontScale="90000"/>
          </a:bodyPr>
          <a:lstStyle/>
          <a:p>
            <a:pPr algn="l"/>
            <a:r>
              <a:rPr lang="en-US" sz="4000" dirty="0" smtClean="0">
                <a:solidFill>
                  <a:srgbClr val="535353"/>
                </a:solidFill>
                <a:latin typeface="Baskerville"/>
                <a:cs typeface="Baskerville"/>
              </a:rPr>
              <a:t>Melissa R. Ho</a:t>
            </a:r>
            <a:br>
              <a:rPr lang="en-US" sz="4000" dirty="0" smtClean="0">
                <a:solidFill>
                  <a:srgbClr val="535353"/>
                </a:solidFill>
                <a:latin typeface="Baskerville"/>
                <a:cs typeface="Baskerville"/>
              </a:rPr>
            </a:br>
            <a:r>
              <a:rPr lang="en-US" sz="2667" dirty="0" smtClean="0">
                <a:solidFill>
                  <a:srgbClr val="535353"/>
                </a:solidFill>
                <a:latin typeface="Baskerville"/>
                <a:cs typeface="Baskerville"/>
              </a:rPr>
              <a:t>mho@ischool.berkeley.edu</a:t>
            </a:r>
            <a:br>
              <a:rPr lang="en-US" sz="2667" dirty="0" smtClean="0">
                <a:solidFill>
                  <a:srgbClr val="535353"/>
                </a:solidFill>
                <a:latin typeface="Baskerville"/>
                <a:cs typeface="Baskerville"/>
              </a:rPr>
            </a:br>
            <a:r>
              <a:rPr lang="en-US" sz="2667" dirty="0" smtClean="0">
                <a:solidFill>
                  <a:srgbClr val="535353"/>
                </a:solidFill>
                <a:latin typeface="Baskerville"/>
                <a:cs typeface="Baskerville"/>
              </a:rPr>
              <a:t>http://</a:t>
            </a:r>
            <a:r>
              <a:rPr lang="en-US" sz="2667" dirty="0" err="1" smtClean="0">
                <a:solidFill>
                  <a:srgbClr val="535353"/>
                </a:solidFill>
                <a:latin typeface="Baskerville"/>
                <a:cs typeface="Baskerville"/>
              </a:rPr>
              <a:t>www.melissaho.com</a:t>
            </a:r>
            <a:r>
              <a:rPr lang="en-US" sz="2667" dirty="0" smtClean="0">
                <a:solidFill>
                  <a:srgbClr val="535353"/>
                </a:solidFill>
                <a:latin typeface="Baskerville"/>
                <a:cs typeface="Baskerville"/>
              </a:rPr>
              <a:t/>
            </a:r>
            <a:br>
              <a:rPr lang="en-US" sz="2667" dirty="0" smtClean="0">
                <a:solidFill>
                  <a:srgbClr val="535353"/>
                </a:solidFill>
                <a:latin typeface="Baskerville"/>
                <a:cs typeface="Baskerville"/>
              </a:rPr>
            </a:br>
            <a:endParaRPr lang="en-US" sz="2667" dirty="0">
              <a:solidFill>
                <a:srgbClr val="535353"/>
              </a:solidFill>
              <a:latin typeface="Baskerville"/>
              <a:cs typeface="Baskerville"/>
            </a:endParaRPr>
          </a:p>
        </p:txBody>
      </p:sp>
      <p:pic>
        <p:nvPicPr>
          <p:cNvPr id="14" name="Picture 13"/>
          <p:cNvPicPr>
            <a:picLocks noChangeAspect="1"/>
          </p:cNvPicPr>
          <p:nvPr/>
        </p:nvPicPr>
        <p:blipFill>
          <a:blip r:embed="rId8"/>
          <a:stretch>
            <a:fillRect/>
          </a:stretch>
        </p:blipFill>
        <p:spPr>
          <a:xfrm>
            <a:off x="4643023" y="3325436"/>
            <a:ext cx="839443" cy="55403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Roadmap</a:t>
            </a:r>
            <a:endParaRPr lang="en-US" dirty="0"/>
          </a:p>
        </p:txBody>
      </p:sp>
      <p:sp>
        <p:nvSpPr>
          <p:cNvPr id="23" name="Content Placeholder 22"/>
          <p:cNvSpPr>
            <a:spLocks noGrp="1"/>
          </p:cNvSpPr>
          <p:nvPr>
            <p:ph sz="half" idx="1"/>
          </p:nvPr>
        </p:nvSpPr>
        <p:spPr/>
        <p:txBody>
          <a:bodyPr/>
          <a:lstStyle/>
          <a:p>
            <a:r>
              <a:rPr lang="en-US" dirty="0" smtClean="0"/>
              <a:t>Technical Bit</a:t>
            </a:r>
          </a:p>
          <a:p>
            <a:r>
              <a:rPr lang="en-US" dirty="0" smtClean="0"/>
              <a:t>Motivation</a:t>
            </a:r>
          </a:p>
          <a:p>
            <a:r>
              <a:rPr lang="en-US" dirty="0" smtClean="0"/>
              <a:t>Methods</a:t>
            </a:r>
          </a:p>
          <a:p>
            <a:r>
              <a:rPr lang="en-US" dirty="0" smtClean="0"/>
              <a:t>Process and Partners</a:t>
            </a:r>
          </a:p>
          <a:p>
            <a:r>
              <a:rPr lang="en-US" dirty="0" smtClean="0"/>
              <a:t>Service Provider Perspectives</a:t>
            </a:r>
          </a:p>
          <a:p>
            <a:r>
              <a:rPr lang="en-US" dirty="0" smtClean="0"/>
              <a:t>Initial Findings</a:t>
            </a:r>
          </a:p>
          <a:p>
            <a:r>
              <a:rPr lang="en-US" dirty="0" smtClean="0"/>
              <a:t>Ongoing Work</a:t>
            </a:r>
          </a:p>
          <a:p>
            <a:endParaRPr lang="en-US" dirty="0" smtClean="0"/>
          </a:p>
          <a:p>
            <a:endParaRPr lang="en-US" dirty="0" smtClean="0"/>
          </a:p>
          <a:p>
            <a:endParaRPr lang="en-US" dirty="0"/>
          </a:p>
        </p:txBody>
      </p:sp>
      <p:pic>
        <p:nvPicPr>
          <p:cNvPr id="6" name="Picture 5"/>
          <p:cNvPicPr>
            <a:picLocks noChangeAspect="1"/>
          </p:cNvPicPr>
          <p:nvPr/>
        </p:nvPicPr>
        <p:blipFill>
          <a:blip r:embed="rId2"/>
          <a:stretch>
            <a:fillRect/>
          </a:stretch>
        </p:blipFill>
        <p:spPr>
          <a:xfrm>
            <a:off x="4759604" y="1804447"/>
            <a:ext cx="3693096" cy="37508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l"/>
            <a:r>
              <a:rPr lang="en-US" dirty="0" smtClean="0"/>
              <a:t>Uganda</a:t>
            </a:r>
            <a:endParaRPr lang="en-US" dirty="0"/>
          </a:p>
        </p:txBody>
      </p:sp>
      <p:sp>
        <p:nvSpPr>
          <p:cNvPr id="72710" name="Text Box 6"/>
          <p:cNvSpPr txBox="1">
            <a:spLocks noChangeArrowheads="1"/>
          </p:cNvSpPr>
          <p:nvPr/>
        </p:nvSpPr>
        <p:spPr bwMode="auto">
          <a:xfrm>
            <a:off x="822476" y="4088183"/>
            <a:ext cx="4765524" cy="276999"/>
          </a:xfrm>
          <a:prstGeom prst="rect">
            <a:avLst/>
          </a:prstGeom>
          <a:noFill/>
          <a:ln w="9525">
            <a:noFill/>
            <a:miter lim="800000"/>
            <a:headEnd/>
            <a:tailEnd/>
          </a:ln>
        </p:spPr>
        <p:txBody>
          <a:bodyPr wrap="square">
            <a:prstTxWarp prst="textNoShape">
              <a:avLst/>
            </a:prstTxWarp>
            <a:spAutoFit/>
          </a:bodyPr>
          <a:lstStyle/>
          <a:p>
            <a:pPr algn="r"/>
            <a:r>
              <a:rPr lang="en-US" sz="1200" dirty="0" smtClean="0"/>
              <a:t>Images from </a:t>
            </a:r>
            <a:r>
              <a:rPr lang="en-US" sz="1200" dirty="0"/>
              <a:t>coverage </a:t>
            </a:r>
            <a:r>
              <a:rPr lang="en-US" sz="1200" dirty="0" smtClean="0"/>
              <a:t>maps available </a:t>
            </a:r>
            <a:r>
              <a:rPr lang="en-US" sz="1200" dirty="0"/>
              <a:t>on </a:t>
            </a:r>
            <a:r>
              <a:rPr lang="en-US" sz="1200" dirty="0" err="1"/>
              <a:t>gsmworld.com</a:t>
            </a:r>
            <a:endParaRPr lang="en-US" sz="1200" dirty="0"/>
          </a:p>
        </p:txBody>
      </p:sp>
      <p:sp>
        <p:nvSpPr>
          <p:cNvPr id="72713" name="Text Box 9"/>
          <p:cNvSpPr txBox="1">
            <a:spLocks noChangeArrowheads="1"/>
          </p:cNvSpPr>
          <p:nvPr/>
        </p:nvSpPr>
        <p:spPr bwMode="auto">
          <a:xfrm>
            <a:off x="2237619" y="2076753"/>
            <a:ext cx="3351742" cy="461665"/>
          </a:xfrm>
          <a:prstGeom prst="rect">
            <a:avLst/>
          </a:prstGeom>
          <a:noFill/>
          <a:ln w="9525">
            <a:noFill/>
            <a:miter lim="800000"/>
            <a:headEnd/>
            <a:tailEnd/>
          </a:ln>
        </p:spPr>
        <p:txBody>
          <a:bodyPr wrap="square">
            <a:prstTxWarp prst="textNoShape">
              <a:avLst/>
            </a:prstTxWarp>
            <a:spAutoFit/>
          </a:bodyPr>
          <a:lstStyle/>
          <a:p>
            <a:pPr algn="r"/>
            <a:r>
              <a:rPr lang="en-US" sz="2400" dirty="0"/>
              <a:t>Mobile GSM Coverage</a:t>
            </a:r>
          </a:p>
        </p:txBody>
      </p:sp>
      <p:sp>
        <p:nvSpPr>
          <p:cNvPr id="9" name="Rectangle 3"/>
          <p:cNvSpPr>
            <a:spLocks noGrp="1" noChangeArrowheads="1"/>
          </p:cNvSpPr>
          <p:nvPr>
            <p:ph type="body" sz="half" idx="1"/>
          </p:nvPr>
        </p:nvSpPr>
        <p:spPr>
          <a:xfrm>
            <a:off x="5575907" y="447523"/>
            <a:ext cx="3350380" cy="1006324"/>
          </a:xfrm>
        </p:spPr>
        <p:txBody>
          <a:bodyPr>
            <a:normAutofit fontScale="92500" lnSpcReduction="10000"/>
          </a:bodyPr>
          <a:lstStyle/>
          <a:p>
            <a:pPr>
              <a:lnSpc>
                <a:spcPct val="100000"/>
              </a:lnSpc>
              <a:buNone/>
            </a:pPr>
            <a:r>
              <a:rPr lang="en-US" sz="2000" dirty="0"/>
              <a:t>Population:</a:t>
            </a:r>
            <a:r>
              <a:rPr lang="en-US" sz="2000" dirty="0" smtClean="0"/>
              <a:t> 31,367,972  </a:t>
            </a:r>
          </a:p>
          <a:p>
            <a:pPr>
              <a:lnSpc>
                <a:spcPct val="100000"/>
              </a:lnSpc>
              <a:buNone/>
            </a:pPr>
            <a:r>
              <a:rPr lang="en-US" sz="2000" dirty="0" smtClean="0"/>
              <a:t>Landlines</a:t>
            </a:r>
            <a:r>
              <a:rPr lang="en-US" sz="2000" dirty="0"/>
              <a:t>:</a:t>
            </a:r>
            <a:r>
              <a:rPr lang="en-US" sz="2000" dirty="0" smtClean="0"/>
              <a:t> 162,300 (2007) </a:t>
            </a:r>
          </a:p>
          <a:p>
            <a:pPr>
              <a:lnSpc>
                <a:spcPct val="100000"/>
              </a:lnSpc>
              <a:buNone/>
            </a:pPr>
            <a:r>
              <a:rPr lang="en-US" sz="2000" dirty="0"/>
              <a:t>Mobiles:</a:t>
            </a:r>
            <a:r>
              <a:rPr lang="en-US" sz="2000" dirty="0" smtClean="0"/>
              <a:t> 4.195 million (2007)</a:t>
            </a:r>
          </a:p>
          <a:p>
            <a:pPr>
              <a:lnSpc>
                <a:spcPct val="100000"/>
              </a:lnSpc>
              <a:buNone/>
            </a:pPr>
            <a:endParaRPr lang="en-US" sz="2000" dirty="0"/>
          </a:p>
        </p:txBody>
      </p:sp>
      <p:pic>
        <p:nvPicPr>
          <p:cNvPr id="12" name="Picture 11" descr="zain-coverage.tiff"/>
          <p:cNvPicPr>
            <a:picLocks noChangeAspect="1"/>
          </p:cNvPicPr>
          <p:nvPr/>
        </p:nvPicPr>
        <p:blipFill>
          <a:blip r:embed="rId3"/>
          <a:srcRect l="15064" t="5832" r="27387" b="28492"/>
          <a:stretch>
            <a:fillRect/>
          </a:stretch>
        </p:blipFill>
        <p:spPr>
          <a:xfrm>
            <a:off x="3931312" y="2588382"/>
            <a:ext cx="1656688" cy="1548190"/>
          </a:xfrm>
          <a:prstGeom prst="rect">
            <a:avLst/>
          </a:prstGeom>
        </p:spPr>
      </p:pic>
      <p:pic>
        <p:nvPicPr>
          <p:cNvPr id="13" name="Picture 5"/>
          <p:cNvPicPr>
            <a:picLocks noGrp="1" noChangeAspect="1" noChangeArrowheads="1"/>
          </p:cNvPicPr>
          <p:nvPr>
            <p:ph sz="half" idx="2"/>
          </p:nvPr>
        </p:nvPicPr>
        <p:blipFill>
          <a:blip r:embed="rId4"/>
          <a:srcRect/>
          <a:stretch>
            <a:fillRect/>
          </a:stretch>
        </p:blipFill>
        <p:spPr>
          <a:xfrm>
            <a:off x="5708952" y="1569746"/>
            <a:ext cx="2562602" cy="2756720"/>
          </a:xfrm>
          <a:noFill/>
          <a:ln/>
        </p:spPr>
      </p:pic>
      <p:pic>
        <p:nvPicPr>
          <p:cNvPr id="14" name="Picture 13" descr="mtn-coverage.tiff"/>
          <p:cNvPicPr>
            <a:picLocks noChangeAspect="1"/>
          </p:cNvPicPr>
          <p:nvPr/>
        </p:nvPicPr>
        <p:blipFill>
          <a:blip r:embed="rId5"/>
          <a:srcRect l="14990" t="3886" r="28787" b="27961"/>
          <a:stretch>
            <a:fillRect/>
          </a:stretch>
        </p:blipFill>
        <p:spPr>
          <a:xfrm>
            <a:off x="2247297" y="2540002"/>
            <a:ext cx="1574799" cy="1599730"/>
          </a:xfrm>
          <a:prstGeom prst="rect">
            <a:avLst/>
          </a:prstGeom>
        </p:spPr>
      </p:pic>
      <p:sp>
        <p:nvSpPr>
          <p:cNvPr id="57346" name="Text Box 2"/>
          <p:cNvSpPr txBox="1">
            <a:spLocks noChangeArrowheads="1"/>
          </p:cNvSpPr>
          <p:nvPr/>
        </p:nvSpPr>
        <p:spPr bwMode="auto">
          <a:xfrm>
            <a:off x="712409" y="4533444"/>
            <a:ext cx="7560733" cy="2046363"/>
          </a:xfrm>
          <a:prstGeom prst="rect">
            <a:avLst/>
          </a:prstGeom>
          <a:solidFill>
            <a:srgbClr val="FFFFFF"/>
          </a:solidFill>
          <a:ln w="9525">
            <a:solidFill>
              <a:srgbClr val="000000"/>
            </a:solidFill>
            <a:miter lim="800000"/>
            <a:headEnd/>
            <a:tailEnd/>
          </a:ln>
          <a:effectLst>
            <a:outerShdw blurRad="63500" dist="107763"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lvl="0" indent="-182880" defTabSz="914400" fontAlgn="base">
              <a:spcBef>
                <a:spcPct val="0"/>
              </a:spcBef>
              <a:spcAft>
                <a:spcPct val="0"/>
              </a:spcAft>
            </a:pPr>
            <a:r>
              <a:rPr lang="en-US" sz="1600" dirty="0" smtClean="0">
                <a:ea typeface="Times New Roman" charset="0"/>
                <a:cs typeface="Calibri"/>
              </a:rPr>
              <a:t>Sexually Transmitted Diseases are an especially critical problem in Western Uganda</a:t>
            </a:r>
          </a:p>
          <a:p>
            <a:pPr lvl="0" indent="-182880" defTabSz="914400" fontAlgn="base">
              <a:spcBef>
                <a:spcPct val="0"/>
              </a:spcBef>
              <a:spcAft>
                <a:spcPct val="0"/>
              </a:spcAft>
              <a:buFont typeface="Arial"/>
              <a:buChar char="•"/>
            </a:pPr>
            <a:r>
              <a:rPr lang="en-US" sz="1600" dirty="0" smtClean="0">
                <a:ea typeface="Times New Roman" charset="0"/>
                <a:cs typeface="Calibri"/>
              </a:rPr>
              <a:t>HIV prevalence: 10% of adult population (15-49 years)</a:t>
            </a:r>
          </a:p>
          <a:p>
            <a:pPr lvl="0" indent="-182880" defTabSz="914400" fontAlgn="base">
              <a:spcBef>
                <a:spcPct val="0"/>
              </a:spcBef>
              <a:spcAft>
                <a:spcPct val="0"/>
              </a:spcAft>
              <a:buFont typeface="Arial"/>
              <a:buChar char="•"/>
            </a:pPr>
            <a:r>
              <a:rPr lang="en-US" sz="1600" dirty="0" smtClean="0">
                <a:ea typeface="Times New Roman" charset="0"/>
                <a:cs typeface="Calibri"/>
              </a:rPr>
              <a:t>Syphilis prevalence: about 5-7% of adult population</a:t>
            </a:r>
          </a:p>
          <a:p>
            <a:pPr lvl="0" indent="-182880" defTabSz="914400" fontAlgn="base">
              <a:spcBef>
                <a:spcPct val="0"/>
              </a:spcBef>
              <a:spcAft>
                <a:spcPct val="0"/>
              </a:spcAft>
              <a:buFont typeface="Arial"/>
              <a:buChar char="•"/>
            </a:pPr>
            <a:r>
              <a:rPr lang="en-US" sz="1600" dirty="0" smtClean="0">
                <a:ea typeface="Times New Roman" charset="0"/>
                <a:cs typeface="Calibri"/>
              </a:rPr>
              <a:t>1 in 4 households had at least one phone.</a:t>
            </a:r>
          </a:p>
          <a:p>
            <a:pPr lvl="0" indent="-182880" defTabSz="914400" fontAlgn="base">
              <a:spcBef>
                <a:spcPct val="0"/>
              </a:spcBef>
              <a:spcAft>
                <a:spcPct val="0"/>
              </a:spcAft>
              <a:buFont typeface="Arial"/>
              <a:buChar char="•"/>
            </a:pPr>
            <a:r>
              <a:rPr lang="en-US" sz="1600" dirty="0" smtClean="0">
                <a:ea typeface="Times New Roman" charset="0"/>
                <a:cs typeface="Calibri"/>
              </a:rPr>
              <a:t>39% reported STI symptoms</a:t>
            </a:r>
          </a:p>
          <a:p>
            <a:pPr lvl="0" indent="-182880" defTabSz="914400" fontAlgn="base">
              <a:spcBef>
                <a:spcPct val="0"/>
              </a:spcBef>
              <a:spcAft>
                <a:spcPct val="0"/>
              </a:spcAft>
              <a:buFont typeface="Arial"/>
              <a:buChar char="•"/>
            </a:pPr>
            <a:r>
              <a:rPr lang="en-US" sz="1600" dirty="0" smtClean="0">
                <a:ea typeface="Times New Roman" charset="0"/>
                <a:cs typeface="Calibri"/>
              </a:rPr>
              <a:t>only 1/3 sought care</a:t>
            </a:r>
          </a:p>
          <a:p>
            <a:pPr lvl="0" indent="-182880" defTabSz="914400" fontAlgn="base">
              <a:spcBef>
                <a:spcPct val="0"/>
              </a:spcBef>
              <a:spcAft>
                <a:spcPct val="0"/>
              </a:spcAft>
              <a:buFont typeface="Arial"/>
              <a:buChar char="•"/>
            </a:pPr>
            <a:r>
              <a:rPr lang="en-US" sz="1600" dirty="0" smtClean="0">
                <a:ea typeface="Times New Roman" charset="0"/>
                <a:cs typeface="Calibri"/>
              </a:rPr>
              <a:t>54% of respondents who sought any STI treatment reported using private clinics.</a:t>
            </a:r>
          </a:p>
          <a:p>
            <a:pPr marL="0" marR="0" lvl="0" indent="0" algn="l" defTabSz="914400" rtl="0" eaLnBrk="1" fontAlgn="base" latinLnBrk="0" hangingPunct="1">
              <a:lnSpc>
                <a:spcPct val="100000"/>
              </a:lnSpc>
              <a:spcBef>
                <a:spcPct val="0"/>
              </a:spcBef>
              <a:spcAft>
                <a:spcPct val="0"/>
              </a:spcAft>
              <a:buClrTx/>
              <a:buSzTx/>
              <a:tabLst/>
            </a:pPr>
            <a:r>
              <a:rPr lang="en-US" sz="1200" dirty="0" smtClean="0">
                <a:latin typeface="Calibri"/>
                <a:ea typeface="Times New Roman" charset="0"/>
                <a:cs typeface="Calibri"/>
                <a:sym typeface="Symbol" charset="2"/>
              </a:rPr>
              <a:t>From </a:t>
            </a:r>
            <a:r>
              <a:rPr kumimoji="0" lang="en-US" sz="1200" b="0" i="0" u="none" strike="noStrike" cap="none" normalizeH="0" baseline="0" dirty="0" smtClean="0">
                <a:ln>
                  <a:noFill/>
                </a:ln>
                <a:solidFill>
                  <a:schemeClr val="tx1"/>
                </a:solidFill>
                <a:effectLst/>
                <a:latin typeface="Calibri"/>
                <a:ea typeface="Times New Roman" charset="0"/>
                <a:cs typeface="Calibri"/>
              </a:rPr>
              <a:t>2006 </a:t>
            </a:r>
            <a:r>
              <a:rPr kumimoji="0" lang="en-US" sz="1200" b="0" i="0" u="none" strike="noStrike" cap="none" normalizeH="0" baseline="0" dirty="0">
                <a:ln>
                  <a:noFill/>
                </a:ln>
                <a:solidFill>
                  <a:schemeClr val="tx1"/>
                </a:solidFill>
                <a:effectLst/>
                <a:latin typeface="Calibri"/>
                <a:ea typeface="Times New Roman" charset="0"/>
                <a:cs typeface="Calibri"/>
              </a:rPr>
              <a:t>Venture Strategies and </a:t>
            </a:r>
            <a:r>
              <a:rPr kumimoji="0" lang="en-US" sz="1200" b="0" i="0" u="none" strike="noStrike" cap="none" normalizeH="0" baseline="0" dirty="0" err="1">
                <a:ln>
                  <a:noFill/>
                </a:ln>
                <a:solidFill>
                  <a:schemeClr val="tx1"/>
                </a:solidFill>
                <a:effectLst/>
                <a:latin typeface="Calibri"/>
                <a:ea typeface="Times New Roman" charset="0"/>
                <a:cs typeface="Calibri"/>
              </a:rPr>
              <a:t>Mbarara</a:t>
            </a:r>
            <a:r>
              <a:rPr kumimoji="0" lang="en-US" sz="1200" b="0" i="0" u="none" strike="noStrike" cap="none" normalizeH="0" baseline="0" dirty="0">
                <a:ln>
                  <a:noFill/>
                </a:ln>
                <a:solidFill>
                  <a:schemeClr val="tx1"/>
                </a:solidFill>
                <a:effectLst/>
                <a:latin typeface="Calibri"/>
                <a:ea typeface="Times New Roman" charset="0"/>
                <a:cs typeface="Calibri"/>
              </a:rPr>
              <a:t> University population survey.</a:t>
            </a:r>
            <a:r>
              <a:rPr kumimoji="0" lang="en-US" sz="1200" b="0" i="0" u="none" strike="noStrike" cap="none" normalizeH="0" baseline="0" dirty="0" smtClean="0">
                <a:ln>
                  <a:noFill/>
                </a:ln>
                <a:solidFill>
                  <a:schemeClr val="tx1"/>
                </a:solidFill>
                <a:effectLst/>
                <a:latin typeface="Calibri"/>
                <a:ea typeface="Times New Roman" charset="0"/>
                <a:cs typeface="Calibri"/>
              </a:rPr>
              <a:t> </a:t>
            </a:r>
            <a:r>
              <a:rPr kumimoji="0" lang="en-US" sz="1200" b="0" i="0" u="none" strike="noStrike" cap="none" normalizeH="0" baseline="0" dirty="0" err="1" smtClean="0">
                <a:ln>
                  <a:noFill/>
                </a:ln>
                <a:solidFill>
                  <a:schemeClr val="tx1"/>
                </a:solidFill>
                <a:effectLst/>
                <a:latin typeface="Calibri"/>
                <a:ea typeface="Times New Roman" charset="0"/>
                <a:cs typeface="Calibri"/>
              </a:rPr>
              <a:t>http://www</a:t>
            </a:r>
            <a:r>
              <a:rPr kumimoji="0" lang="en-US" sz="1200" b="0" i="0" u="none" strike="noStrike" cap="none" normalizeH="0" baseline="0" dirty="0" err="1">
                <a:ln>
                  <a:noFill/>
                </a:ln>
                <a:solidFill>
                  <a:schemeClr val="tx1"/>
                </a:solidFill>
                <a:effectLst/>
                <a:latin typeface="Calibri"/>
                <a:ea typeface="Times New Roman" charset="0"/>
                <a:cs typeface="Calibri"/>
              </a:rPr>
              <a:t>.oba-uganda.net</a:t>
            </a:r>
            <a:endParaRPr kumimoji="0" lang="en-US" sz="1200" b="0" i="0" u="none" strike="noStrike" cap="none" normalizeH="0" baseline="0" dirty="0">
              <a:ln>
                <a:noFill/>
              </a:ln>
              <a:solidFill>
                <a:schemeClr val="tx1"/>
              </a:solidFill>
              <a:effectLst/>
              <a:latin typeface="Calibri"/>
              <a:ea typeface="Times New Roman" charset="0"/>
              <a:cs typeface="Calibri"/>
            </a:endParaRPr>
          </a:p>
        </p:txBody>
      </p:sp>
      <p:sp>
        <p:nvSpPr>
          <p:cNvPr id="17" name="Rectangle 16"/>
          <p:cNvSpPr/>
          <p:nvPr/>
        </p:nvSpPr>
        <p:spPr>
          <a:xfrm>
            <a:off x="5854095" y="3470124"/>
            <a:ext cx="786191" cy="749904"/>
          </a:xfrm>
          <a:prstGeom prst="rect">
            <a:avLst/>
          </a:prstGeom>
          <a:solidFill>
            <a:schemeClr val="accent2">
              <a:lumMod val="60000"/>
              <a:lumOff val="40000"/>
              <a:alpha val="3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1C6D871C-4CD2-794A-9DE3-A3182F5EC474}" type="slidenum">
              <a:rPr lang="en-US" altLang="ja-JP"/>
              <a:pPr>
                <a:defRPr/>
              </a:pPr>
              <a:t>5</a:t>
            </a:fld>
            <a:endParaRPr lang="en-US" altLang="ja-JP"/>
          </a:p>
        </p:txBody>
      </p:sp>
      <p:sp>
        <p:nvSpPr>
          <p:cNvPr id="40963" name="Rectangle 7"/>
          <p:cNvSpPr>
            <a:spLocks noGrp="1" noChangeArrowheads="1"/>
          </p:cNvSpPr>
          <p:nvPr>
            <p:ph type="body" sz="half" idx="2"/>
          </p:nvPr>
        </p:nvSpPr>
        <p:spPr>
          <a:xfrm>
            <a:off x="5002213" y="4381500"/>
            <a:ext cx="3443287" cy="1828800"/>
          </a:xfrm>
        </p:spPr>
        <p:txBody>
          <a:bodyPr>
            <a:normAutofit/>
          </a:bodyPr>
          <a:lstStyle/>
          <a:p>
            <a:pPr marL="342900" indent="-342900">
              <a:lnSpc>
                <a:spcPct val="90000"/>
              </a:lnSpc>
            </a:pPr>
            <a:r>
              <a:rPr lang="en-US" sz="2000" dirty="0"/>
              <a:t>A voucher program that reimburses existing service providers for services rendered </a:t>
            </a:r>
          </a:p>
          <a:p>
            <a:pPr marL="342900" indent="-342900">
              <a:lnSpc>
                <a:spcPct val="90000"/>
              </a:lnSpc>
            </a:pPr>
            <a:r>
              <a:rPr lang="en-US" sz="2000" dirty="0"/>
              <a:t>But program management is information intensive</a:t>
            </a:r>
          </a:p>
        </p:txBody>
      </p:sp>
      <p:sp>
        <p:nvSpPr>
          <p:cNvPr id="40964" name="Rectangle 12"/>
          <p:cNvSpPr>
            <a:spLocks noGrp="1" noChangeArrowheads="1"/>
          </p:cNvSpPr>
          <p:nvPr>
            <p:ph type="title"/>
          </p:nvPr>
        </p:nvSpPr>
        <p:spPr>
          <a:xfrm>
            <a:off x="571500" y="510212"/>
            <a:ext cx="8001000" cy="792456"/>
          </a:xfrm>
        </p:spPr>
        <p:txBody>
          <a:bodyPr>
            <a:normAutofit/>
          </a:bodyPr>
          <a:lstStyle/>
          <a:p>
            <a:r>
              <a:rPr lang="en-US" dirty="0" err="1"/>
              <a:t>HealthyLife</a:t>
            </a:r>
            <a:r>
              <a:rPr lang="en-US" dirty="0"/>
              <a:t>: Output-Based Aid</a:t>
            </a:r>
          </a:p>
        </p:txBody>
      </p:sp>
      <p:pic>
        <p:nvPicPr>
          <p:cNvPr id="40965" name="Picture 16" descr="uganda-oba-angella-clinica 014"/>
          <p:cNvPicPr>
            <a:picLocks noChangeAspect="1" noChangeArrowheads="1"/>
          </p:cNvPicPr>
          <p:nvPr/>
        </p:nvPicPr>
        <p:blipFill>
          <a:blip r:embed="rId3"/>
          <a:srcRect/>
          <a:stretch>
            <a:fillRect/>
          </a:stretch>
        </p:blipFill>
        <p:spPr bwMode="auto">
          <a:xfrm>
            <a:off x="4367213" y="1547813"/>
            <a:ext cx="3659187" cy="2743200"/>
          </a:xfrm>
          <a:prstGeom prst="rect">
            <a:avLst/>
          </a:prstGeom>
          <a:noFill/>
          <a:ln w="9525">
            <a:solidFill>
              <a:schemeClr val="hlink"/>
            </a:solidFill>
            <a:miter lim="800000"/>
            <a:headEnd/>
            <a:tailEnd/>
          </a:ln>
        </p:spPr>
      </p:pic>
      <p:pic>
        <p:nvPicPr>
          <p:cNvPr id="40966" name="Picture 17" descr="uganda-oba-hope-clinic 014"/>
          <p:cNvPicPr>
            <a:picLocks noChangeAspect="1" noChangeArrowheads="1"/>
          </p:cNvPicPr>
          <p:nvPr/>
        </p:nvPicPr>
        <p:blipFill>
          <a:blip r:embed="rId4"/>
          <a:srcRect/>
          <a:stretch>
            <a:fillRect/>
          </a:stretch>
        </p:blipFill>
        <p:spPr bwMode="auto">
          <a:xfrm>
            <a:off x="857250" y="3216275"/>
            <a:ext cx="4000500" cy="3000375"/>
          </a:xfrm>
          <a:prstGeom prst="rect">
            <a:avLst/>
          </a:prstGeom>
          <a:noFill/>
          <a:ln w="9525">
            <a:solidFill>
              <a:schemeClr val="hlink"/>
            </a:solidFill>
            <a:miter lim="800000"/>
            <a:headEnd/>
            <a:tailEnd/>
          </a:ln>
        </p:spPr>
      </p:pic>
      <p:pic>
        <p:nvPicPr>
          <p:cNvPr id="40967" name="Picture 18" descr="uganda-oba-hope-clinic 013"/>
          <p:cNvPicPr>
            <a:picLocks noChangeAspect="1" noChangeArrowheads="1"/>
          </p:cNvPicPr>
          <p:nvPr/>
        </p:nvPicPr>
        <p:blipFill>
          <a:blip r:embed="rId5"/>
          <a:srcRect l="14265" t="6467" r="11441" b="7819"/>
          <a:stretch>
            <a:fillRect/>
          </a:stretch>
        </p:blipFill>
        <p:spPr bwMode="auto">
          <a:xfrm>
            <a:off x="1291451" y="1701725"/>
            <a:ext cx="2051896" cy="1775910"/>
          </a:xfrm>
          <a:prstGeom prst="rect">
            <a:avLst/>
          </a:prstGeom>
          <a:noFill/>
          <a:ln w="9525">
            <a:solidFill>
              <a:schemeClr val="hlink"/>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tretch>
            <a:fillRect/>
          </a:stretch>
        </p:blipFill>
        <p:spPr>
          <a:xfrm>
            <a:off x="0" y="0"/>
            <a:ext cx="9144000" cy="688103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7A804A9A-5A01-BA44-BC74-E99BB5FABC27}" type="slidenum">
              <a:rPr lang="en-US" altLang="ja-JP" smtClean="0"/>
              <a:pPr>
                <a:defRPr/>
              </a:pPr>
              <a:t>7</a:t>
            </a:fld>
            <a:endParaRPr lang="en-US" altLang="ja-JP"/>
          </a:p>
        </p:txBody>
      </p:sp>
      <p:sp>
        <p:nvSpPr>
          <p:cNvPr id="50179" name="Rectangle 2"/>
          <p:cNvSpPr>
            <a:spLocks noGrp="1" noChangeArrowheads="1"/>
          </p:cNvSpPr>
          <p:nvPr>
            <p:ph type="title"/>
          </p:nvPr>
        </p:nvSpPr>
        <p:spPr/>
        <p:txBody>
          <a:bodyPr/>
          <a:lstStyle/>
          <a:p>
            <a:pPr eaLnBrk="1" hangingPunct="1"/>
            <a:r>
              <a:rPr lang="en-US"/>
              <a:t>Claims submission</a:t>
            </a:r>
          </a:p>
        </p:txBody>
      </p:sp>
      <p:sp>
        <p:nvSpPr>
          <p:cNvPr id="50180" name="Rectangle 5"/>
          <p:cNvSpPr>
            <a:spLocks noGrp="1" noChangeArrowheads="1"/>
          </p:cNvSpPr>
          <p:nvPr>
            <p:ph type="body" sz="half" idx="1"/>
          </p:nvPr>
        </p:nvSpPr>
        <p:spPr/>
        <p:txBody>
          <a:bodyPr/>
          <a:lstStyle/>
          <a:p>
            <a:pPr eaLnBrk="1" hangingPunct="1"/>
            <a:r>
              <a:rPr lang="en-US" sz="2800"/>
              <a:t>Patient data is securely entered &amp; transmitted.  </a:t>
            </a:r>
          </a:p>
          <a:p>
            <a:pPr eaLnBrk="1" hangingPunct="1"/>
            <a:r>
              <a:rPr lang="en-US" sz="2800"/>
              <a:t>Check lists restrict data entry to only valid options.</a:t>
            </a:r>
          </a:p>
        </p:txBody>
      </p:sp>
      <p:pic>
        <p:nvPicPr>
          <p:cNvPr id="7" name="Content Placeholder 6" descr="screen-personal.png"/>
          <p:cNvPicPr>
            <a:picLocks noGrp="1" noChangeAspect="1"/>
          </p:cNvPicPr>
          <p:nvPr>
            <p:ph sz="half" idx="2"/>
          </p:nvPr>
        </p:nvPicPr>
        <p:blipFill>
          <a:blip r:embed="rId3"/>
          <a:srcRect l="-1500" r="-1500"/>
          <a:stretch>
            <a:fillRect/>
          </a:stretch>
        </p:blip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EF4F8F92-8169-3D49-B2FD-A68AACCB2974}" type="slidenum">
              <a:rPr lang="en-US" altLang="ja-JP" smtClean="0"/>
              <a:pPr>
                <a:defRPr/>
              </a:pPr>
              <a:t>8</a:t>
            </a:fld>
            <a:endParaRPr lang="en-US" altLang="ja-JP"/>
          </a:p>
        </p:txBody>
      </p:sp>
      <p:sp>
        <p:nvSpPr>
          <p:cNvPr id="52227" name="Rectangle 2"/>
          <p:cNvSpPr>
            <a:spLocks noGrp="1" noChangeArrowheads="1"/>
          </p:cNvSpPr>
          <p:nvPr>
            <p:ph type="title"/>
          </p:nvPr>
        </p:nvSpPr>
        <p:spPr/>
        <p:txBody>
          <a:bodyPr/>
          <a:lstStyle/>
          <a:p>
            <a:pPr eaLnBrk="1" hangingPunct="1"/>
            <a:r>
              <a:rPr lang="en-US"/>
              <a:t>Closing the feedback loop</a:t>
            </a:r>
          </a:p>
        </p:txBody>
      </p:sp>
      <p:sp>
        <p:nvSpPr>
          <p:cNvPr id="52228" name="Rectangle 7"/>
          <p:cNvSpPr>
            <a:spLocks noGrp="1" noChangeArrowheads="1"/>
          </p:cNvSpPr>
          <p:nvPr>
            <p:ph type="body" sz="half" idx="1"/>
          </p:nvPr>
        </p:nvSpPr>
        <p:spPr/>
        <p:txBody>
          <a:bodyPr/>
          <a:lstStyle/>
          <a:p>
            <a:pPr eaLnBrk="1" hangingPunct="1"/>
            <a:r>
              <a:rPr lang="en-US" sz="2400"/>
              <a:t>ClaimMobile provides for live update on claims payment and enables ongoing communication between management and providers on disputed claims</a:t>
            </a:r>
          </a:p>
        </p:txBody>
      </p:sp>
      <p:pic>
        <p:nvPicPr>
          <p:cNvPr id="7" name="Content Placeholder 6" descr="screen-status.png"/>
          <p:cNvPicPr>
            <a:picLocks noGrp="1" noChangeAspect="1"/>
          </p:cNvPicPr>
          <p:nvPr>
            <p:ph sz="half" idx="2"/>
          </p:nvPr>
        </p:nvPicPr>
        <p:blipFill>
          <a:blip r:embed="rId3"/>
          <a:srcRect l="-2530" r="-2530"/>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DA7461E9-E3D5-4444-AEA8-9D74E5885357}" type="slidenum">
              <a:rPr lang="en-US" altLang="ja-JP" smtClean="0"/>
              <a:pPr>
                <a:defRPr/>
              </a:pPr>
              <a:t>9</a:t>
            </a:fld>
            <a:endParaRPr lang="en-US" altLang="ja-JP"/>
          </a:p>
        </p:txBody>
      </p:sp>
      <p:sp>
        <p:nvSpPr>
          <p:cNvPr id="54275" name="Rectangle 2"/>
          <p:cNvSpPr>
            <a:spLocks noGrp="1" noChangeArrowheads="1"/>
          </p:cNvSpPr>
          <p:nvPr>
            <p:ph type="title"/>
          </p:nvPr>
        </p:nvSpPr>
        <p:spPr/>
        <p:txBody>
          <a:bodyPr/>
          <a:lstStyle/>
          <a:p>
            <a:pPr eaLnBrk="1" hangingPunct="1"/>
            <a:r>
              <a:rPr lang="en-US"/>
              <a:t>In-clinic claims management</a:t>
            </a:r>
          </a:p>
        </p:txBody>
      </p:sp>
      <p:sp>
        <p:nvSpPr>
          <p:cNvPr id="54276" name="Rectangle 6"/>
          <p:cNvSpPr>
            <a:spLocks noGrp="1" noChangeArrowheads="1"/>
          </p:cNvSpPr>
          <p:nvPr>
            <p:ph type="body" sz="half" idx="1"/>
          </p:nvPr>
        </p:nvSpPr>
        <p:spPr/>
        <p:txBody>
          <a:bodyPr/>
          <a:lstStyle/>
          <a:p>
            <a:pPr eaLnBrk="1" hangingPunct="1">
              <a:lnSpc>
                <a:spcPct val="100000"/>
              </a:lnSpc>
            </a:pPr>
            <a:r>
              <a:rPr lang="en-US" sz="2800"/>
              <a:t>Unique voucher numbers link patients and their referred partners across multiple visits.  </a:t>
            </a:r>
          </a:p>
          <a:p>
            <a:pPr eaLnBrk="1" hangingPunct="1">
              <a:lnSpc>
                <a:spcPct val="100000"/>
              </a:lnSpc>
            </a:pPr>
            <a:r>
              <a:rPr lang="en-US" sz="2800"/>
              <a:t>Clinics can track trends over time</a:t>
            </a:r>
          </a:p>
        </p:txBody>
      </p:sp>
      <p:pic>
        <p:nvPicPr>
          <p:cNvPr id="7" name="Content Placeholder 6" descr="screen-list.png"/>
          <p:cNvPicPr>
            <a:picLocks noGrp="1" noChangeAspect="1"/>
          </p:cNvPicPr>
          <p:nvPr>
            <p:ph sz="half" idx="2"/>
          </p:nvPr>
        </p:nvPicPr>
        <p:blipFill>
          <a:blip r:embed="rId3"/>
          <a:srcRect l="-985" r="-985"/>
          <a:stretch>
            <a:fillRect/>
          </a:stretch>
        </p:blip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10859</TotalTime>
  <Words>2702</Words>
  <Application>Microsoft Macintosh PowerPoint</Application>
  <PresentationFormat>On-screen Show (4:3)</PresentationFormat>
  <Paragraphs>367</Paragraphs>
  <Slides>26</Slides>
  <Notes>22</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Photo Editor Photo</vt:lpstr>
      <vt:lpstr>Slide 1</vt:lpstr>
      <vt:lpstr>Claim Mobile</vt:lpstr>
      <vt:lpstr>Roadmap</vt:lpstr>
      <vt:lpstr>Uganda</vt:lpstr>
      <vt:lpstr>HealthyLife: Output-Based Aid</vt:lpstr>
      <vt:lpstr>Slide 6</vt:lpstr>
      <vt:lpstr>Claims submission</vt:lpstr>
      <vt:lpstr>Closing the feedback loop</vt:lpstr>
      <vt:lpstr>In-clinic claims management</vt:lpstr>
      <vt:lpstr>ClaimMobile Submission Process</vt:lpstr>
      <vt:lpstr>Mobile Phones and Development</vt:lpstr>
      <vt:lpstr>From the Rwandan rebels in North Kivu</vt:lpstr>
      <vt:lpstr>“Sometimes I use it as a torch”</vt:lpstr>
      <vt:lpstr>Field Visits and Methods</vt:lpstr>
      <vt:lpstr>Timeline</vt:lpstr>
      <vt:lpstr>Stakeholders</vt:lpstr>
      <vt:lpstr>Slide 17</vt:lpstr>
      <vt:lpstr>Claims Submission Processing</vt:lpstr>
      <vt:lpstr>A Place of Contention</vt:lpstr>
      <vt:lpstr>Service Provider Perspectives</vt:lpstr>
      <vt:lpstr>A Proposed Submission Process</vt:lpstr>
      <vt:lpstr>Renegotiation</vt:lpstr>
      <vt:lpstr>A Proposed Submission Process</vt:lpstr>
      <vt:lpstr>Slide 24</vt:lpstr>
      <vt:lpstr>Intermediate Implications</vt:lpstr>
      <vt:lpstr>Melissa R. Ho mho@ischool.berkeley.edu http://www.melissaho.com </vt:lpstr>
    </vt:vector>
  </TitlesOfParts>
  <Company>University of California, Berkeley</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XXX XXX</dc:creator>
  <cp:lastModifiedBy>Melissa Ho</cp:lastModifiedBy>
  <cp:revision>23</cp:revision>
  <cp:lastPrinted>2008-10-16T21:53:34Z</cp:lastPrinted>
  <dcterms:created xsi:type="dcterms:W3CDTF">2008-11-11T03:36:34Z</dcterms:created>
  <dcterms:modified xsi:type="dcterms:W3CDTF">2008-11-11T03:54:28Z</dcterms:modified>
</cp:coreProperties>
</file>